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334" r:id="rId2"/>
    <p:sldId id="335" r:id="rId3"/>
    <p:sldId id="336" r:id="rId4"/>
    <p:sldId id="354" r:id="rId5"/>
    <p:sldId id="359" r:id="rId6"/>
    <p:sldId id="356" r:id="rId7"/>
    <p:sldId id="355" r:id="rId8"/>
    <p:sldId id="357" r:id="rId9"/>
    <p:sldId id="358" r:id="rId10"/>
    <p:sldId id="351" r:id="rId11"/>
  </p:sldIdLst>
  <p:sldSz cx="12192000" cy="6858000"/>
  <p:notesSz cx="6797675" cy="9926638"/>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92">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guo chen" initials="sc" lastIdx="1" clrIdx="0"/>
  <p:cmAuthor id="2" name="魏文楠" initials="魏" lastIdx="2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8000"/>
    <a:srgbClr val="0742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637" autoAdjust="0"/>
    <p:restoredTop sz="94660"/>
  </p:normalViewPr>
  <p:slideViewPr>
    <p:cSldViewPr snapToGrid="0">
      <p:cViewPr varScale="1">
        <p:scale>
          <a:sx n="112" d="100"/>
          <a:sy n="112" d="100"/>
        </p:scale>
        <p:origin x="-264" y="-84"/>
      </p:cViewPr>
      <p:guideLst>
        <p:guide orient="horz" pos="2292"/>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1" y="0"/>
            <a:ext cx="2945527" cy="498040"/>
          </a:xfrm>
          <a:prstGeom prst="rect">
            <a:avLst/>
          </a:prstGeom>
        </p:spPr>
        <p:txBody>
          <a:bodyPr vert="horz" lIns="88514" tIns="44257" rIns="88514" bIns="44257" rtlCol="0"/>
          <a:lstStyle>
            <a:lvl1pPr algn="l">
              <a:defRPr sz="1200"/>
            </a:lvl1pPr>
          </a:lstStyle>
          <a:p>
            <a:endParaRPr lang="zh-CN" altLang="en-US"/>
          </a:p>
        </p:txBody>
      </p:sp>
      <p:sp>
        <p:nvSpPr>
          <p:cNvPr id="3" name="日期占位符 2"/>
          <p:cNvSpPr>
            <a:spLocks noGrp="1"/>
          </p:cNvSpPr>
          <p:nvPr>
            <p:ph type="dt" idx="1"/>
          </p:nvPr>
        </p:nvSpPr>
        <p:spPr>
          <a:xfrm>
            <a:off x="3850272" y="0"/>
            <a:ext cx="2945527" cy="498040"/>
          </a:xfrm>
          <a:prstGeom prst="rect">
            <a:avLst/>
          </a:prstGeom>
        </p:spPr>
        <p:txBody>
          <a:bodyPr vert="horz" lIns="88514" tIns="44257" rIns="88514" bIns="44257" rtlCol="0"/>
          <a:lstStyle>
            <a:lvl1pPr algn="r">
              <a:defRPr sz="1200"/>
            </a:lvl1pPr>
          </a:lstStyle>
          <a:p>
            <a:fld id="{D2A48B96-639E-45A3-A0BA-2464DFDB1FAA}" type="datetimeFigureOut">
              <a:rPr lang="zh-CN" altLang="en-US" smtClean="0"/>
              <a:t>2021/11/12</a:t>
            </a:fld>
            <a:endParaRPr lang="zh-CN" altLang="en-US"/>
          </a:p>
        </p:txBody>
      </p:sp>
      <p:sp>
        <p:nvSpPr>
          <p:cNvPr id="4" name="幻灯片图像占位符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88514" tIns="44257" rIns="88514" bIns="44257" rtlCol="0" anchor="ctr"/>
          <a:lstStyle/>
          <a:p>
            <a:endParaRPr lang="zh-CN" altLang="en-US"/>
          </a:p>
        </p:txBody>
      </p:sp>
      <p:sp>
        <p:nvSpPr>
          <p:cNvPr id="5" name="备注占位符 4"/>
          <p:cNvSpPr>
            <a:spLocks noGrp="1"/>
          </p:cNvSpPr>
          <p:nvPr>
            <p:ph type="body" sz="quarter" idx="3"/>
          </p:nvPr>
        </p:nvSpPr>
        <p:spPr>
          <a:xfrm>
            <a:off x="679738" y="4777046"/>
            <a:ext cx="5437896" cy="3908493"/>
          </a:xfrm>
          <a:prstGeom prst="rect">
            <a:avLst/>
          </a:prstGeom>
        </p:spPr>
        <p:txBody>
          <a:bodyPr vert="horz" lIns="88514" tIns="44257" rIns="88514" bIns="44257"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1" y="9428292"/>
            <a:ext cx="2945527" cy="498039"/>
          </a:xfrm>
          <a:prstGeom prst="rect">
            <a:avLst/>
          </a:prstGeom>
        </p:spPr>
        <p:txBody>
          <a:bodyPr vert="horz" lIns="88514" tIns="44257" rIns="88514" bIns="44257"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50272" y="9428292"/>
            <a:ext cx="2945527" cy="498039"/>
          </a:xfrm>
          <a:prstGeom prst="rect">
            <a:avLst/>
          </a:prstGeom>
        </p:spPr>
        <p:txBody>
          <a:bodyPr vert="horz" lIns="88514" tIns="44257" rIns="88514" bIns="44257"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394053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6134324-CC78-448C-B2ED-714D068EBFC1}"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6134324-CC78-448C-B2ED-714D068EBFC1}" type="slidenum">
              <a:rPr lang="zh-CN" altLang="en-US" smtClean="0"/>
              <a:t>4</a:t>
            </a:fld>
            <a:endParaRPr lang="zh-CN" altLang="en-US"/>
          </a:p>
        </p:txBody>
      </p:sp>
    </p:spTree>
    <p:extLst>
      <p:ext uri="{BB962C8B-B14F-4D97-AF65-F5344CB8AC3E}">
        <p14:creationId xmlns:p14="http://schemas.microsoft.com/office/powerpoint/2010/main" val="3098997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6134324-CC78-448C-B2ED-714D068EBFC1}" type="slidenum">
              <a:rPr lang="zh-CN" altLang="en-US" smtClean="0"/>
              <a:t>5</a:t>
            </a:fld>
            <a:endParaRPr lang="zh-CN" altLang="en-US"/>
          </a:p>
        </p:txBody>
      </p:sp>
    </p:spTree>
    <p:extLst>
      <p:ext uri="{BB962C8B-B14F-4D97-AF65-F5344CB8AC3E}">
        <p14:creationId xmlns:p14="http://schemas.microsoft.com/office/powerpoint/2010/main" val="3098997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134324-CC78-448C-B2ED-714D068EBFC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60988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6134324-CC78-448C-B2ED-714D068EBFC1}" type="slidenum">
              <a:rPr lang="zh-CN" altLang="en-US" smtClean="0"/>
              <a:t>7</a:t>
            </a:fld>
            <a:endParaRPr lang="zh-CN" altLang="en-US"/>
          </a:p>
        </p:txBody>
      </p:sp>
    </p:spTree>
    <p:extLst>
      <p:ext uri="{BB962C8B-B14F-4D97-AF65-F5344CB8AC3E}">
        <p14:creationId xmlns:p14="http://schemas.microsoft.com/office/powerpoint/2010/main" val="1714600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134324-CC78-448C-B2ED-714D068EBFC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76152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2275" y="1241425"/>
            <a:ext cx="5953125" cy="3349625"/>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134324-CC78-448C-B2ED-714D068EBFC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14406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2021/11/12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2021/11/12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Layout" Target="../slideLayouts/slideLayout1.xml"/><Relationship Id="rId4"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直角三角形 18"/>
          <p:cNvSpPr/>
          <p:nvPr/>
        </p:nvSpPr>
        <p:spPr>
          <a:xfrm rot="5400000" flipV="1">
            <a:off x="7713021" y="348510"/>
            <a:ext cx="4818063" cy="4121051"/>
          </a:xfrm>
          <a:prstGeom prst="rtTriangl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 name="直角三角形 19"/>
          <p:cNvSpPr/>
          <p:nvPr/>
        </p:nvSpPr>
        <p:spPr>
          <a:xfrm rot="5400000" flipV="1">
            <a:off x="8393027" y="236439"/>
            <a:ext cx="4035425" cy="3562548"/>
          </a:xfrm>
          <a:prstGeom prst="rtTriangl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7" name="直角三角形 16"/>
          <p:cNvSpPr/>
          <p:nvPr/>
        </p:nvSpPr>
        <p:spPr>
          <a:xfrm>
            <a:off x="104775" y="1770063"/>
            <a:ext cx="3597375" cy="5087938"/>
          </a:xfrm>
          <a:prstGeom prst="rtTriangl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直角三角形 7"/>
          <p:cNvSpPr/>
          <p:nvPr/>
        </p:nvSpPr>
        <p:spPr>
          <a:xfrm>
            <a:off x="-9524" y="2459046"/>
            <a:ext cx="3108523" cy="4398963"/>
          </a:xfrm>
          <a:prstGeom prst="rtTriangl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直角三角形 5"/>
          <p:cNvSpPr/>
          <p:nvPr/>
        </p:nvSpPr>
        <p:spPr>
          <a:xfrm flipV="1">
            <a:off x="8" y="-3175"/>
            <a:ext cx="7877076" cy="2700338"/>
          </a:xfrm>
          <a:prstGeom prst="rtTriangl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直角三角形 12"/>
          <p:cNvSpPr/>
          <p:nvPr/>
        </p:nvSpPr>
        <p:spPr>
          <a:xfrm flipH="1">
            <a:off x="4314931" y="4157663"/>
            <a:ext cx="7877076" cy="2700338"/>
          </a:xfrm>
          <a:prstGeom prst="rtTriangl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文本框 24"/>
          <p:cNvSpPr txBox="1"/>
          <p:nvPr/>
        </p:nvSpPr>
        <p:spPr>
          <a:xfrm>
            <a:off x="1903461" y="2127263"/>
            <a:ext cx="8745878" cy="2169825"/>
          </a:xfrm>
          <a:prstGeom prst="rect">
            <a:avLst/>
          </a:prstGeom>
          <a:noFill/>
        </p:spPr>
        <p:txBody>
          <a:bodyPr wrap="square">
            <a:spAutoFit/>
          </a:bodyPr>
          <a:lstStyle/>
          <a:p>
            <a:pPr marL="0" marR="0" lvl="0" indent="0" algn="l" defTabSz="914400" rtl="0" fontAlgn="auto">
              <a:lnSpc>
                <a:spcPct val="150000"/>
              </a:lnSpc>
              <a:spcBef>
                <a:spcPts val="0"/>
              </a:spcBef>
              <a:spcAft>
                <a:spcPts val="0"/>
              </a:spcAft>
              <a:buClrTx/>
              <a:buSzTx/>
              <a:buFontTx/>
              <a:buNone/>
              <a:defRPr/>
            </a:pPr>
            <a:r>
              <a:rPr lang="zh-CN" altLang="en-US" sz="5400" b="1" dirty="0" smtClean="0">
                <a:solidFill>
                  <a:srgbClr val="0070C0"/>
                </a:solidFill>
                <a:latin typeface="微软雅黑" panose="020B0503020204020204" charset="-122"/>
                <a:ea typeface="微软雅黑" panose="020B0503020204020204" charset="-122"/>
                <a:cs typeface="Arial" panose="020B0604020202020204" pitchFamily="34" charset="0"/>
              </a:rPr>
              <a:t>资产</a:t>
            </a:r>
            <a:r>
              <a:rPr lang="zh-CN" altLang="en-US" sz="5400" b="1" dirty="0">
                <a:solidFill>
                  <a:srgbClr val="0070C0"/>
                </a:solidFill>
                <a:latin typeface="微软雅黑" panose="020B0503020204020204" charset="-122"/>
                <a:ea typeface="微软雅黑" panose="020B0503020204020204" charset="-122"/>
                <a:cs typeface="Arial" panose="020B0604020202020204" pitchFamily="34" charset="0"/>
              </a:rPr>
              <a:t>清查</a:t>
            </a:r>
            <a:r>
              <a:rPr lang="zh-CN" altLang="en-US" sz="5400" b="1" dirty="0" smtClean="0">
                <a:solidFill>
                  <a:srgbClr val="0070C0"/>
                </a:solidFill>
                <a:latin typeface="微软雅黑" panose="020B0503020204020204" charset="-122"/>
                <a:ea typeface="微软雅黑" panose="020B0503020204020204" charset="-122"/>
                <a:cs typeface="Arial" panose="020B0604020202020204" pitchFamily="34" charset="0"/>
              </a:rPr>
              <a:t>盘点工作启动会议</a:t>
            </a:r>
            <a:endParaRPr lang="en-US" altLang="zh-CN" sz="2800" b="1" dirty="0">
              <a:solidFill>
                <a:srgbClr val="0070C0"/>
              </a:solidFill>
              <a:latin typeface="微软雅黑" panose="020B0503020204020204" charset="-122"/>
              <a:ea typeface="微软雅黑" panose="020B0503020204020204" charset="-122"/>
              <a:cs typeface="Arial" panose="020B0604020202020204" pitchFamily="34" charset="0"/>
            </a:endParaRPr>
          </a:p>
          <a:p>
            <a:pPr marL="0" marR="0" lvl="0" indent="0" algn="ctr" defTabSz="914400" rtl="0" fontAlgn="auto">
              <a:lnSpc>
                <a:spcPct val="150000"/>
              </a:lnSpc>
              <a:spcBef>
                <a:spcPts val="0"/>
              </a:spcBef>
              <a:spcAft>
                <a:spcPts val="0"/>
              </a:spcAft>
              <a:buClrTx/>
              <a:buSzTx/>
              <a:buFontTx/>
              <a:buNone/>
              <a:defRPr/>
            </a:pPr>
            <a:r>
              <a:rPr lang="zh-CN" altLang="en-US" b="1" dirty="0">
                <a:solidFill>
                  <a:srgbClr val="0070C0"/>
                </a:solidFill>
                <a:latin typeface="微软雅黑" panose="020B0503020204020204" charset="-122"/>
                <a:ea typeface="微软雅黑" panose="020B0503020204020204" charset="-122"/>
                <a:cs typeface="Arial" panose="020B0604020202020204" pitchFamily="34" charset="0"/>
              </a:rPr>
              <a:t>资产管理办公室</a:t>
            </a:r>
            <a:endParaRPr lang="en-US" altLang="zh-CN" b="1" dirty="0">
              <a:solidFill>
                <a:srgbClr val="0070C0"/>
              </a:solidFill>
              <a:latin typeface="微软雅黑" panose="020B0503020204020204" charset="-122"/>
              <a:ea typeface="微软雅黑" panose="020B0503020204020204" charset="-122"/>
              <a:cs typeface="Arial" panose="020B0604020202020204" pitchFamily="34" charset="0"/>
            </a:endParaRPr>
          </a:p>
          <a:p>
            <a:pPr marL="0" marR="0" lvl="0" indent="0" algn="ctr" defTabSz="914400" rtl="0" fontAlgn="auto">
              <a:lnSpc>
                <a:spcPct val="150000"/>
              </a:lnSpc>
              <a:spcBef>
                <a:spcPts val="0"/>
              </a:spcBef>
              <a:spcAft>
                <a:spcPts val="0"/>
              </a:spcAft>
              <a:buClrTx/>
              <a:buSzTx/>
              <a:buFontTx/>
              <a:buNone/>
              <a:defRPr/>
            </a:pPr>
            <a:r>
              <a:rPr lang="en-US" altLang="zh-CN" b="1" dirty="0">
                <a:solidFill>
                  <a:srgbClr val="0070C0"/>
                </a:solidFill>
                <a:latin typeface="微软雅黑" panose="020B0503020204020204" charset="-122"/>
                <a:ea typeface="微软雅黑" panose="020B0503020204020204" charset="-122"/>
                <a:cs typeface="Arial" panose="020B0604020202020204" pitchFamily="34" charset="0"/>
              </a:rPr>
              <a:t>2021</a:t>
            </a:r>
            <a:r>
              <a:rPr lang="zh-CN" altLang="en-US" b="1" dirty="0">
                <a:solidFill>
                  <a:srgbClr val="0070C0"/>
                </a:solidFill>
                <a:latin typeface="微软雅黑" panose="020B0503020204020204" charset="-122"/>
                <a:ea typeface="微软雅黑" panose="020B0503020204020204" charset="-122"/>
                <a:cs typeface="Arial" panose="020B0604020202020204" pitchFamily="34" charset="0"/>
              </a:rPr>
              <a:t>年</a:t>
            </a:r>
            <a:r>
              <a:rPr lang="en-US" altLang="zh-CN" b="1" dirty="0" smtClean="0">
                <a:solidFill>
                  <a:srgbClr val="0070C0"/>
                </a:solidFill>
                <a:latin typeface="微软雅黑" panose="020B0503020204020204" charset="-122"/>
                <a:ea typeface="微软雅黑" panose="020B0503020204020204" charset="-122"/>
                <a:cs typeface="Arial" panose="020B0604020202020204" pitchFamily="34" charset="0"/>
              </a:rPr>
              <a:t>11</a:t>
            </a:r>
            <a:r>
              <a:rPr lang="zh-CN" altLang="en-US" b="1" dirty="0" smtClean="0">
                <a:solidFill>
                  <a:srgbClr val="0070C0"/>
                </a:solidFill>
                <a:latin typeface="微软雅黑" panose="020B0503020204020204" charset="-122"/>
                <a:ea typeface="微软雅黑" panose="020B0503020204020204" charset="-122"/>
                <a:cs typeface="Arial" panose="020B0604020202020204" pitchFamily="34" charset="0"/>
              </a:rPr>
              <a:t>月</a:t>
            </a:r>
            <a:endParaRPr lang="zh-CN" altLang="en-US" b="1" dirty="0">
              <a:solidFill>
                <a:srgbClr val="0070C0"/>
              </a:solidFill>
              <a:latin typeface="微软雅黑" panose="020B0503020204020204" charset="-122"/>
              <a:ea typeface="微软雅黑" panose="020B0503020204020204" charset="-122"/>
              <a:cs typeface="Arial" panose="020B0604020202020204" pitchFamily="34" charset="0"/>
            </a:endParaRPr>
          </a:p>
        </p:txBody>
      </p:sp>
      <p:pic>
        <p:nvPicPr>
          <p:cNvPr id="2" name="Picture 2" descr="C:\Users\Administrator\Desktop\4.png"/>
          <p:cNvPicPr>
            <a:picLocks noChangeAspect="1" noChangeArrowheads="1"/>
          </p:cNvPicPr>
          <p:nvPr/>
        </p:nvPicPr>
        <p:blipFill>
          <a:blip r:embed="rId2" cstate="screen"/>
          <a:srcRect/>
          <a:stretch>
            <a:fillRect/>
          </a:stretch>
        </p:blipFill>
        <p:spPr bwMode="auto">
          <a:xfrm>
            <a:off x="-9514" y="0"/>
            <a:ext cx="6157479" cy="269722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3273" y="0"/>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2"/>
          <a:stretch>
            <a:fillRect/>
          </a:stretch>
        </p:blipFill>
        <p:spPr>
          <a:xfrm>
            <a:off x="634" y="3528695"/>
            <a:ext cx="5031105" cy="1638300"/>
          </a:xfrm>
          <a:prstGeom prst="rect">
            <a:avLst/>
          </a:prstGeom>
        </p:spPr>
      </p:pic>
      <p:sp>
        <p:nvSpPr>
          <p:cNvPr id="31" name="圆角矩形 30"/>
          <p:cNvSpPr/>
          <p:nvPr/>
        </p:nvSpPr>
        <p:spPr>
          <a:xfrm>
            <a:off x="5243831" y="3571542"/>
            <a:ext cx="674688" cy="673100"/>
          </a:xfrm>
          <a:prstGeom prst="roundRect">
            <a:avLst/>
          </a:prstGeom>
          <a:solidFill>
            <a:srgbClr val="F08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665" b="0" i="0" u="none" strike="noStrike" kern="1200" cap="none" spc="0" normalizeH="0" baseline="0" noProof="0" dirty="0">
                <a:ln>
                  <a:noFill/>
                </a:ln>
                <a:solidFill>
                  <a:srgbClr val="003F43"/>
                </a:solidFill>
                <a:effectLst/>
                <a:uLnTx/>
                <a:uFillTx/>
                <a:latin typeface="Impact" panose="020B0806030902050204" pitchFamily="34" charset="0"/>
                <a:ea typeface="Arial Unicode MS" panose="020B0604020202020204" charset="-122"/>
                <a:cs typeface="Arial Unicode MS" panose="020B0604020202020204" charset="-122"/>
              </a:rPr>
              <a:t>3</a:t>
            </a:r>
          </a:p>
        </p:txBody>
      </p:sp>
      <p:grpSp>
        <p:nvGrpSpPr>
          <p:cNvPr id="11" name="组合 10"/>
          <p:cNvGrpSpPr/>
          <p:nvPr/>
        </p:nvGrpSpPr>
        <p:grpSpPr>
          <a:xfrm>
            <a:off x="-382905" y="1412875"/>
            <a:ext cx="4653280" cy="2244090"/>
            <a:chOff x="-603" y="3779"/>
            <a:chExt cx="7328" cy="3534"/>
          </a:xfrm>
        </p:grpSpPr>
        <p:sp>
          <p:nvSpPr>
            <p:cNvPr id="10253" name="文本框 1"/>
            <p:cNvSpPr txBox="1">
              <a:spLocks noChangeArrowheads="1"/>
            </p:cNvSpPr>
            <p:nvPr/>
          </p:nvSpPr>
          <p:spPr bwMode="auto">
            <a:xfrm>
              <a:off x="-603" y="3779"/>
              <a:ext cx="5990" cy="1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charset="-122"/>
                </a:defRPr>
              </a:lvl1pPr>
              <a:lvl2pPr marL="742950" indent="-285750">
                <a:defRPr sz="1300">
                  <a:solidFill>
                    <a:schemeClr val="tx1"/>
                  </a:solidFill>
                  <a:latin typeface="Lao UI" panose="020B0502040204020203" pitchFamily="34" charset="0"/>
                  <a:ea typeface="微软雅黑" panose="020B0503020204020204" charset="-122"/>
                </a:defRPr>
              </a:lvl2pPr>
              <a:lvl3pPr marL="1143000" indent="-228600">
                <a:defRPr sz="1300">
                  <a:solidFill>
                    <a:schemeClr val="tx1"/>
                  </a:solidFill>
                  <a:latin typeface="Lao UI" panose="020B0502040204020203" pitchFamily="34" charset="0"/>
                  <a:ea typeface="微软雅黑" panose="020B0503020204020204" charset="-122"/>
                </a:defRPr>
              </a:lvl3pPr>
              <a:lvl4pPr marL="1600200" indent="-228600">
                <a:defRPr sz="1300">
                  <a:solidFill>
                    <a:schemeClr val="tx1"/>
                  </a:solidFill>
                  <a:latin typeface="Lao UI" panose="020B0502040204020203" pitchFamily="34" charset="0"/>
                  <a:ea typeface="微软雅黑" panose="020B0503020204020204" charset="-122"/>
                </a:defRPr>
              </a:lvl4pPr>
              <a:lvl5pPr marL="2057400" indent="-228600">
                <a:defRPr sz="1300">
                  <a:solidFill>
                    <a:schemeClr val="tx1"/>
                  </a:solidFill>
                  <a:latin typeface="Lao UI" panose="020B0502040204020203" pitchFamily="34" charset="0"/>
                  <a:ea typeface="微软雅黑" panose="020B0503020204020204" charset="-122"/>
                </a:defRPr>
              </a:lvl5pPr>
              <a:lvl6pPr marL="25146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6pPr>
              <a:lvl7pPr marL="29718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7pPr>
              <a:lvl8pPr marL="34290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8pPr>
              <a:lvl9pPr marL="38862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6600" b="1" i="0" u="none" strike="noStrike" kern="1200" cap="none" spc="0" normalizeH="0" baseline="0" noProof="0" dirty="0">
                  <a:ln>
                    <a:noFill/>
                  </a:ln>
                  <a:solidFill>
                    <a:srgbClr val="003F43"/>
                  </a:solidFill>
                  <a:effectLst>
                    <a:outerShdw blurRad="38100" dist="38100" dir="2700000" algn="tl">
                      <a:srgbClr val="000000">
                        <a:alpha val="43137"/>
                      </a:srgbClr>
                    </a:outerShdw>
                  </a:effectLst>
                  <a:uLnTx/>
                  <a:uFillTx/>
                  <a:latin typeface="微软雅黑" panose="020B0503020204020204" charset="-122"/>
                  <a:cs typeface="+mn-cs"/>
                </a:rPr>
                <a:t>目录</a:t>
              </a:r>
            </a:p>
          </p:txBody>
        </p:sp>
        <p:sp>
          <p:nvSpPr>
            <p:cNvPr id="15" name="文本框 1"/>
            <p:cNvSpPr txBox="1">
              <a:spLocks noChangeArrowheads="1"/>
            </p:cNvSpPr>
            <p:nvPr/>
          </p:nvSpPr>
          <p:spPr bwMode="auto">
            <a:xfrm>
              <a:off x="735" y="5571"/>
              <a:ext cx="5990" cy="1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charset="-122"/>
                </a:defRPr>
              </a:lvl1pPr>
              <a:lvl2pPr marL="742950" indent="-285750">
                <a:defRPr sz="1300">
                  <a:solidFill>
                    <a:schemeClr val="tx1"/>
                  </a:solidFill>
                  <a:latin typeface="Lao UI" panose="020B0502040204020203" pitchFamily="34" charset="0"/>
                  <a:ea typeface="微软雅黑" panose="020B0503020204020204" charset="-122"/>
                </a:defRPr>
              </a:lvl2pPr>
              <a:lvl3pPr marL="1143000" indent="-228600">
                <a:defRPr sz="1300">
                  <a:solidFill>
                    <a:schemeClr val="tx1"/>
                  </a:solidFill>
                  <a:latin typeface="Lao UI" panose="020B0502040204020203" pitchFamily="34" charset="0"/>
                  <a:ea typeface="微软雅黑" panose="020B0503020204020204" charset="-122"/>
                </a:defRPr>
              </a:lvl3pPr>
              <a:lvl4pPr marL="1600200" indent="-228600">
                <a:defRPr sz="1300">
                  <a:solidFill>
                    <a:schemeClr val="tx1"/>
                  </a:solidFill>
                  <a:latin typeface="Lao UI" panose="020B0502040204020203" pitchFamily="34" charset="0"/>
                  <a:ea typeface="微软雅黑" panose="020B0503020204020204" charset="-122"/>
                </a:defRPr>
              </a:lvl4pPr>
              <a:lvl5pPr marL="2057400" indent="-228600">
                <a:defRPr sz="1300">
                  <a:solidFill>
                    <a:schemeClr val="tx1"/>
                  </a:solidFill>
                  <a:latin typeface="Lao UI" panose="020B0502040204020203" pitchFamily="34" charset="0"/>
                  <a:ea typeface="微软雅黑" panose="020B0503020204020204" charset="-122"/>
                </a:defRPr>
              </a:lvl5pPr>
              <a:lvl6pPr marL="25146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6pPr>
              <a:lvl7pPr marL="29718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7pPr>
              <a:lvl8pPr marL="34290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8pPr>
              <a:lvl9pPr marL="3886200" indent="-228600" defTabSz="685800" eaLnBrk="0" fontAlgn="base" hangingPunct="0">
                <a:spcBef>
                  <a:spcPct val="0"/>
                </a:spcBef>
                <a:spcAft>
                  <a:spcPct val="0"/>
                </a:spcAft>
                <a:defRPr sz="1300">
                  <a:solidFill>
                    <a:schemeClr val="tx1"/>
                  </a:solidFill>
                  <a:latin typeface="Lao UI" panose="020B0502040204020203" pitchFamily="34" charset="0"/>
                  <a:ea typeface="微软雅黑" panose="020B0503020204020204"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5400" b="0" i="0" u="none" strike="noStrike" kern="1200" cap="none" spc="0" normalizeH="0" baseline="0" noProof="0" dirty="0">
                  <a:ln>
                    <a:noFill/>
                  </a:ln>
                  <a:solidFill>
                    <a:srgbClr val="003F43"/>
                  </a:solidFill>
                  <a:effectLst>
                    <a:outerShdw blurRad="38100" dist="38100" dir="2700000" algn="tl">
                      <a:srgbClr val="000000">
                        <a:alpha val="43137"/>
                      </a:srgbClr>
                    </a:outerShdw>
                  </a:effectLst>
                  <a:uLnTx/>
                  <a:uFillTx/>
                  <a:latin typeface="Impact" panose="020B0806030902050204" pitchFamily="34" charset="0"/>
                  <a:ea typeface="华文细黑" panose="02010600040101010101" pitchFamily="2" charset="-122"/>
                  <a:cs typeface="+mn-cs"/>
                </a:rPr>
                <a:t> </a:t>
              </a:r>
              <a:r>
                <a:rPr kumimoji="0" lang="en-US" altLang="zh-CN" sz="6600" b="0" i="0" u="none" strike="noStrike" kern="1200" cap="none" spc="0" normalizeH="0" baseline="0" noProof="0" dirty="0">
                  <a:ln>
                    <a:noFill/>
                  </a:ln>
                  <a:solidFill>
                    <a:srgbClr val="003F43"/>
                  </a:solidFill>
                  <a:effectLst>
                    <a:outerShdw blurRad="38100" dist="38100" dir="2700000" algn="tl">
                      <a:srgbClr val="000000">
                        <a:alpha val="43137"/>
                      </a:srgbClr>
                    </a:outerShdw>
                  </a:effectLst>
                  <a:uLnTx/>
                  <a:uFillTx/>
                  <a:latin typeface="Impact" panose="020B0806030902050204" pitchFamily="34" charset="0"/>
                  <a:ea typeface="华文细黑" panose="02010600040101010101" pitchFamily="2" charset="-122"/>
                  <a:cs typeface="+mn-cs"/>
                </a:rPr>
                <a:t>CONTENTS</a:t>
              </a:r>
            </a:p>
          </p:txBody>
        </p:sp>
      </p:grpSp>
      <p:sp>
        <p:nvSpPr>
          <p:cNvPr id="5" name="矩形 4"/>
          <p:cNvSpPr/>
          <p:nvPr/>
        </p:nvSpPr>
        <p:spPr>
          <a:xfrm>
            <a:off x="6147676" y="2802769"/>
            <a:ext cx="1550424" cy="502445"/>
          </a:xfrm>
          <a:prstGeom prst="rect">
            <a:avLst/>
          </a:prstGeom>
        </p:spPr>
        <p:txBody>
          <a:bodyPr wrap="none">
            <a:spAutoFit/>
          </a:bodyPr>
          <a:lstStyle/>
          <a:p>
            <a:pPr algn="l"/>
            <a:r>
              <a:rPr lang="zh-CN" altLang="en-US" sz="2665" b="1" dirty="0" smtClean="0">
                <a:solidFill>
                  <a:srgbClr val="003F43"/>
                </a:solidFill>
                <a:latin typeface="微软雅黑" panose="020B0503020204020204" charset="-122"/>
                <a:ea typeface="微软雅黑" panose="020B0503020204020204" charset="-122"/>
                <a:sym typeface="+mn-ea"/>
              </a:rPr>
              <a:t>工作</a:t>
            </a:r>
            <a:r>
              <a:rPr lang="zh-CN" altLang="en-US" sz="2665" b="1" dirty="0">
                <a:solidFill>
                  <a:srgbClr val="003F43"/>
                </a:solidFill>
                <a:latin typeface="微软雅黑" panose="020B0503020204020204" charset="-122"/>
                <a:ea typeface="微软雅黑" panose="020B0503020204020204" charset="-122"/>
                <a:sym typeface="+mn-ea"/>
              </a:rPr>
              <a:t>目标</a:t>
            </a:r>
          </a:p>
        </p:txBody>
      </p:sp>
      <p:sp>
        <p:nvSpPr>
          <p:cNvPr id="6" name="矩形 5"/>
          <p:cNvSpPr/>
          <p:nvPr/>
        </p:nvSpPr>
        <p:spPr>
          <a:xfrm>
            <a:off x="6147676" y="4545898"/>
            <a:ext cx="2916183" cy="502445"/>
          </a:xfrm>
          <a:prstGeom prst="rect">
            <a:avLst/>
          </a:prstGeom>
        </p:spPr>
        <p:txBody>
          <a:bodyPr wrap="none">
            <a:spAutoFit/>
          </a:bodyPr>
          <a:lstStyle/>
          <a:p>
            <a:pPr algn="l"/>
            <a:r>
              <a:rPr lang="zh-CN" altLang="en-US" sz="2665" b="1" dirty="0">
                <a:solidFill>
                  <a:srgbClr val="003F43"/>
                </a:solidFill>
                <a:latin typeface="微软雅黑" panose="020B0503020204020204" charset="-122"/>
                <a:ea typeface="微软雅黑" panose="020B0503020204020204" charset="-122"/>
                <a:sym typeface="+mn-lt"/>
              </a:rPr>
              <a:t>清查</a:t>
            </a:r>
            <a:r>
              <a:rPr lang="zh-CN" altLang="en-US" sz="2665" b="1" dirty="0" smtClean="0">
                <a:solidFill>
                  <a:srgbClr val="003F43"/>
                </a:solidFill>
                <a:latin typeface="微软雅黑" panose="020B0503020204020204" charset="-122"/>
                <a:ea typeface="微软雅黑" panose="020B0503020204020204" charset="-122"/>
                <a:sym typeface="+mn-lt"/>
              </a:rPr>
              <a:t>盘点实施</a:t>
            </a:r>
            <a:r>
              <a:rPr lang="zh-CN" altLang="en-US" sz="2665" b="1" dirty="0">
                <a:solidFill>
                  <a:srgbClr val="003F43"/>
                </a:solidFill>
                <a:latin typeface="微软雅黑" panose="020B0503020204020204" charset="-122"/>
                <a:ea typeface="微软雅黑" panose="020B0503020204020204" charset="-122"/>
                <a:sym typeface="+mn-lt"/>
              </a:rPr>
              <a:t>方案</a:t>
            </a:r>
          </a:p>
        </p:txBody>
      </p:sp>
      <p:sp>
        <p:nvSpPr>
          <p:cNvPr id="17" name="圆角矩形 16"/>
          <p:cNvSpPr/>
          <p:nvPr/>
        </p:nvSpPr>
        <p:spPr>
          <a:xfrm>
            <a:off x="5243831" y="2717044"/>
            <a:ext cx="674688" cy="673100"/>
          </a:xfrm>
          <a:prstGeom prst="roundRect">
            <a:avLst/>
          </a:prstGeom>
          <a:solidFill>
            <a:srgbClr val="F08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665" b="0" i="0" u="none" strike="noStrike" kern="1200" cap="none" spc="0" normalizeH="0" baseline="0" noProof="0" dirty="0">
                <a:ln>
                  <a:noFill/>
                </a:ln>
                <a:solidFill>
                  <a:srgbClr val="003F43"/>
                </a:solidFill>
                <a:effectLst/>
                <a:uLnTx/>
                <a:uFillTx/>
                <a:latin typeface="Impact" panose="020B0806030902050204" pitchFamily="34" charset="0"/>
                <a:ea typeface="Arial Unicode MS" panose="020B0604020202020204" charset="-122"/>
                <a:cs typeface="Arial Unicode MS" panose="020B0604020202020204" charset="-122"/>
              </a:rPr>
              <a:t>2</a:t>
            </a:r>
          </a:p>
        </p:txBody>
      </p:sp>
      <p:pic>
        <p:nvPicPr>
          <p:cNvPr id="16" name="图片 15"/>
          <p:cNvPicPr>
            <a:picLocks noChangeAspect="1"/>
          </p:cNvPicPr>
          <p:nvPr/>
        </p:nvPicPr>
        <p:blipFill>
          <a:blip r:embed="rId3"/>
          <a:stretch>
            <a:fillRect/>
          </a:stretch>
        </p:blipFill>
        <p:spPr>
          <a:xfrm>
            <a:off x="635" y="6667500"/>
            <a:ext cx="12191365" cy="190500"/>
          </a:xfrm>
          <a:prstGeom prst="rect">
            <a:avLst/>
          </a:prstGeom>
        </p:spPr>
      </p:pic>
      <p:sp>
        <p:nvSpPr>
          <p:cNvPr id="18" name="圆角矩形 17"/>
          <p:cNvSpPr/>
          <p:nvPr/>
        </p:nvSpPr>
        <p:spPr>
          <a:xfrm>
            <a:off x="5247006" y="1862969"/>
            <a:ext cx="674688" cy="673100"/>
          </a:xfrm>
          <a:prstGeom prst="roundRect">
            <a:avLst/>
          </a:prstGeom>
          <a:solidFill>
            <a:srgbClr val="F08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665" b="0" i="0" u="none" strike="noStrike" kern="1200" cap="none" spc="0" normalizeH="0" baseline="0" noProof="0" dirty="0">
                <a:ln>
                  <a:noFill/>
                </a:ln>
                <a:solidFill>
                  <a:srgbClr val="003F43"/>
                </a:solidFill>
                <a:effectLst/>
                <a:uLnTx/>
                <a:uFillTx/>
                <a:latin typeface="Impact" panose="020B0806030902050204" pitchFamily="34" charset="0"/>
                <a:ea typeface="Arial Unicode MS" panose="020B0604020202020204" charset="-122"/>
                <a:cs typeface="Arial Unicode MS" panose="020B0604020202020204" charset="-122"/>
              </a:rPr>
              <a:t>1</a:t>
            </a:r>
          </a:p>
        </p:txBody>
      </p:sp>
      <p:sp>
        <p:nvSpPr>
          <p:cNvPr id="19" name="矩形 18"/>
          <p:cNvSpPr/>
          <p:nvPr/>
        </p:nvSpPr>
        <p:spPr>
          <a:xfrm>
            <a:off x="6083147" y="1948694"/>
            <a:ext cx="1550424" cy="502445"/>
          </a:xfrm>
          <a:prstGeom prst="rect">
            <a:avLst/>
          </a:prstGeom>
        </p:spPr>
        <p:txBody>
          <a:bodyPr wrap="none">
            <a:spAutoFit/>
          </a:bodyPr>
          <a:lstStyle/>
          <a:p>
            <a:pPr algn="l"/>
            <a:r>
              <a:rPr lang="zh-CN" altLang="en-US" sz="2665" b="1" dirty="0">
                <a:solidFill>
                  <a:srgbClr val="003F43"/>
                </a:solidFill>
                <a:latin typeface="微软雅黑" panose="020B0503020204020204" charset="-122"/>
                <a:ea typeface="微软雅黑" panose="020B0503020204020204" charset="-122"/>
                <a:sym typeface="+mn-ea"/>
              </a:rPr>
              <a:t>背景情况</a:t>
            </a:r>
          </a:p>
        </p:txBody>
      </p:sp>
      <p:sp>
        <p:nvSpPr>
          <p:cNvPr id="14" name="圆角矩形 13"/>
          <p:cNvSpPr/>
          <p:nvPr/>
        </p:nvSpPr>
        <p:spPr>
          <a:xfrm>
            <a:off x="5260759" y="4460571"/>
            <a:ext cx="674688" cy="673100"/>
          </a:xfrm>
          <a:prstGeom prst="roundRect">
            <a:avLst/>
          </a:prstGeom>
          <a:solidFill>
            <a:srgbClr val="F08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665" b="0" i="0" u="none" strike="noStrike" kern="1200" cap="none" spc="0" normalizeH="0" baseline="0" noProof="0" dirty="0" smtClean="0">
                <a:ln>
                  <a:noFill/>
                </a:ln>
                <a:solidFill>
                  <a:srgbClr val="003F43"/>
                </a:solidFill>
                <a:effectLst/>
                <a:uLnTx/>
                <a:uFillTx/>
                <a:latin typeface="Impact" panose="020B0806030902050204" pitchFamily="34" charset="0"/>
                <a:ea typeface="Arial Unicode MS" panose="020B0604020202020204" charset="-122"/>
                <a:cs typeface="Arial Unicode MS" panose="020B0604020202020204" charset="-122"/>
              </a:rPr>
              <a:t>4</a:t>
            </a:r>
            <a:endParaRPr kumimoji="0" lang="en-US" altLang="zh-CN" sz="2665" b="0" i="0" u="none" strike="noStrike" kern="1200" cap="none" spc="0" normalizeH="0" baseline="0" noProof="0" dirty="0">
              <a:ln>
                <a:noFill/>
              </a:ln>
              <a:solidFill>
                <a:srgbClr val="003F43"/>
              </a:solidFill>
              <a:effectLst/>
              <a:uLnTx/>
              <a:uFillTx/>
              <a:latin typeface="Impact" panose="020B0806030902050204" pitchFamily="34" charset="0"/>
              <a:ea typeface="Arial Unicode MS" panose="020B0604020202020204" charset="-122"/>
              <a:cs typeface="Arial Unicode MS" panose="020B0604020202020204" charset="-122"/>
            </a:endParaRPr>
          </a:p>
        </p:txBody>
      </p:sp>
      <p:sp>
        <p:nvSpPr>
          <p:cNvPr id="20" name="矩形 19"/>
          <p:cNvSpPr/>
          <p:nvPr/>
        </p:nvSpPr>
        <p:spPr>
          <a:xfrm>
            <a:off x="6164604" y="3640996"/>
            <a:ext cx="1550424" cy="502445"/>
          </a:xfrm>
          <a:prstGeom prst="rect">
            <a:avLst/>
          </a:prstGeom>
        </p:spPr>
        <p:txBody>
          <a:bodyPr wrap="none">
            <a:spAutoFit/>
          </a:bodyPr>
          <a:lstStyle/>
          <a:p>
            <a:pPr algn="l"/>
            <a:r>
              <a:rPr lang="zh-CN" altLang="en-US" sz="2665" b="1" dirty="0" smtClean="0">
                <a:solidFill>
                  <a:srgbClr val="003F43"/>
                </a:solidFill>
                <a:latin typeface="微软雅黑" panose="020B0503020204020204" charset="-122"/>
                <a:ea typeface="微软雅黑" panose="020B0503020204020204" charset="-122"/>
                <a:sym typeface="+mn-ea"/>
              </a:rPr>
              <a:t>工作范围</a:t>
            </a:r>
            <a:endParaRPr lang="zh-CN" altLang="en-US" sz="2665" b="1" dirty="0">
              <a:solidFill>
                <a:srgbClr val="003F43"/>
              </a:solidFill>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1" y="630846"/>
            <a:ext cx="5285092"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b="1" dirty="0"/>
          </a:p>
        </p:txBody>
      </p:sp>
      <p:sp>
        <p:nvSpPr>
          <p:cNvPr id="5" name="išḷïde"/>
          <p:cNvSpPr/>
          <p:nvPr/>
        </p:nvSpPr>
        <p:spPr>
          <a:xfrm>
            <a:off x="0" y="961492"/>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a:solidFill>
                  <a:srgbClr val="003F43"/>
                </a:solidFill>
                <a:latin typeface="微软雅黑" panose="020B0503020204020204" charset="-122"/>
                <a:ea typeface="微软雅黑" panose="020B0503020204020204" charset="-122"/>
              </a:rPr>
              <a:t>1</a:t>
            </a:r>
            <a:r>
              <a:rPr lang="zh-CN" altLang="en-US" sz="3200" b="1" dirty="0">
                <a:solidFill>
                  <a:srgbClr val="003F43"/>
                </a:solidFill>
                <a:latin typeface="微软雅黑" panose="020B0503020204020204" charset="-122"/>
                <a:ea typeface="微软雅黑" panose="020B0503020204020204" charset="-122"/>
              </a:rPr>
              <a:t>、背景情况</a:t>
            </a:r>
          </a:p>
        </p:txBody>
      </p:sp>
      <p:sp>
        <p:nvSpPr>
          <p:cNvPr id="6" name="标题 5">
            <a:extLst>
              <a:ext uri="{FF2B5EF4-FFF2-40B4-BE49-F238E27FC236}">
                <a16:creationId xmlns="" xmlns:a16="http://schemas.microsoft.com/office/drawing/2014/main" id="{9ECF8EE5-BFA3-4E8D-9285-C5DFE157BDF5}"/>
              </a:ext>
            </a:extLst>
          </p:cNvPr>
          <p:cNvSpPr txBox="1">
            <a:spLocks/>
          </p:cNvSpPr>
          <p:nvPr/>
        </p:nvSpPr>
        <p:spPr>
          <a:xfrm>
            <a:off x="1449355" y="2406389"/>
            <a:ext cx="915644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zh-CN" altLang="en-US" sz="2000" dirty="0"/>
              <a:t>    </a:t>
            </a:r>
            <a:r>
              <a:rPr lang="en-US" altLang="zh-CN" sz="2000" dirty="0"/>
              <a:t/>
            </a:r>
            <a:br>
              <a:rPr lang="en-US" altLang="zh-CN" sz="2000" dirty="0"/>
            </a:br>
            <a:r>
              <a:rPr lang="en-US" altLang="zh-CN" sz="2000" dirty="0"/>
              <a:t>    </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《行政事业性国有资产管理条例》（国务院令第</a:t>
            </a:r>
            <a:r>
              <a:rPr lang="en-US" altLang="zh-CN" sz="1800" kern="100" dirty="0">
                <a:latin typeface="微软雅黑" panose="020B0503020204020204" pitchFamily="34" charset="-122"/>
                <a:ea typeface="微软雅黑" panose="020B0503020204020204" pitchFamily="34" charset="-122"/>
                <a:cs typeface="仿宋" panose="02010609060101010101" pitchFamily="49" charset="-122"/>
              </a:rPr>
              <a:t>738</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号）</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《事业单位国有资产管理暂行办法》（财政部令第</a:t>
            </a:r>
            <a:r>
              <a:rPr lang="en-US" altLang="zh-CN" sz="1800" kern="100" dirty="0">
                <a:latin typeface="微软雅黑" panose="020B0503020204020204" pitchFamily="34" charset="-122"/>
                <a:ea typeface="微软雅黑" panose="020B0503020204020204" pitchFamily="34" charset="-122"/>
                <a:cs typeface="仿宋" panose="02010609060101010101" pitchFamily="49" charset="-122"/>
              </a:rPr>
              <a:t>100</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号）</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a:t>
            </a:r>
            <a:r>
              <a:rPr lang="en-US" altLang="zh-CN" sz="1800" kern="100" dirty="0">
                <a:latin typeface="微软雅黑" panose="020B0503020204020204" pitchFamily="34" charset="-122"/>
                <a:ea typeface="微软雅黑" panose="020B0503020204020204" pitchFamily="34" charset="-122"/>
                <a:cs typeface="仿宋" panose="02010609060101010101" pitchFamily="49" charset="-122"/>
              </a:rPr>
              <a:t>《</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深圳市本级行政事业单位国有资产使用办法</a:t>
            </a:r>
            <a:r>
              <a:rPr lang="en-US" altLang="zh-CN" sz="1800" kern="100" dirty="0">
                <a:latin typeface="微软雅黑" panose="020B0503020204020204" pitchFamily="34" charset="-122"/>
                <a:ea typeface="微软雅黑" panose="020B0503020204020204" pitchFamily="34" charset="-122"/>
                <a:cs typeface="仿宋" panose="02010609060101010101" pitchFamily="49" charset="-122"/>
              </a:rPr>
              <a:t>》</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《南方科技大学国有资产管理办法（暂行）》</a:t>
            </a:r>
            <a:r>
              <a:rPr lang="en-US" altLang="zh-CN" sz="1800" kern="100" dirty="0">
                <a:latin typeface="微软雅黑" panose="020B0503020204020204" pitchFamily="34" charset="-122"/>
                <a:ea typeface="微软雅黑" panose="020B0503020204020204" pitchFamily="34" charset="-122"/>
                <a:cs typeface="仿宋" panose="02010609060101010101" pitchFamily="49" charset="-122"/>
              </a:rPr>
              <a:t>…… </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相关</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规定</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要求</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行政事业单位应定期或不定期对实物资产进行清查盘点。</a:t>
            </a:r>
            <a:endParaRPr lang="zh-CN" altLang="en-US" sz="1800" dirty="0">
              <a:latin typeface="微软雅黑" panose="020B0503020204020204" pitchFamily="34" charset="-122"/>
              <a:ea typeface="微软雅黑" panose="020B0503020204020204" pitchFamily="34" charset="-122"/>
              <a:cs typeface="+mn-cs"/>
            </a:endParaRPr>
          </a:p>
        </p:txBody>
      </p:sp>
      <p:pic>
        <p:nvPicPr>
          <p:cNvPr id="8"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1" y="630846"/>
            <a:ext cx="5285092"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b="1" dirty="0"/>
          </a:p>
        </p:txBody>
      </p:sp>
      <p:sp>
        <p:nvSpPr>
          <p:cNvPr id="5" name="išḷïde"/>
          <p:cNvSpPr/>
          <p:nvPr/>
        </p:nvSpPr>
        <p:spPr>
          <a:xfrm>
            <a:off x="0" y="1241410"/>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a:solidFill>
                  <a:srgbClr val="003F43"/>
                </a:solidFill>
                <a:latin typeface="微软雅黑" panose="020B0503020204020204" charset="-122"/>
                <a:ea typeface="微软雅黑" panose="020B0503020204020204" charset="-122"/>
              </a:rPr>
              <a:t>2</a:t>
            </a:r>
            <a:r>
              <a:rPr lang="zh-CN" altLang="en-US" sz="3200" b="1" dirty="0">
                <a:solidFill>
                  <a:srgbClr val="003F43"/>
                </a:solidFill>
                <a:latin typeface="微软雅黑" panose="020B0503020204020204" charset="-122"/>
                <a:ea typeface="微软雅黑" panose="020B0503020204020204" charset="-122"/>
              </a:rPr>
              <a:t>、工作目标</a:t>
            </a:r>
          </a:p>
        </p:txBody>
      </p:sp>
      <p:sp>
        <p:nvSpPr>
          <p:cNvPr id="6" name="标题 5">
            <a:extLst>
              <a:ext uri="{FF2B5EF4-FFF2-40B4-BE49-F238E27FC236}">
                <a16:creationId xmlns="" xmlns:a16="http://schemas.microsoft.com/office/drawing/2014/main" id="{9ECF8EE5-BFA3-4E8D-9285-C5DFE157BDF5}"/>
              </a:ext>
            </a:extLst>
          </p:cNvPr>
          <p:cNvSpPr txBox="1">
            <a:spLocks/>
          </p:cNvSpPr>
          <p:nvPr/>
        </p:nvSpPr>
        <p:spPr>
          <a:xfrm>
            <a:off x="2014534" y="2228034"/>
            <a:ext cx="10515600" cy="305235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zh-CN" altLang="en-US" sz="3600" dirty="0">
                <a:latin typeface="微软雅黑" panose="020B0503020204020204" pitchFamily="34" charset="-122"/>
                <a:ea typeface="微软雅黑" panose="020B0503020204020204" pitchFamily="34" charset="-122"/>
              </a:rPr>
              <a:t>摸清家底  规范管理  建立长效机制</a:t>
            </a:r>
            <a:r>
              <a:rPr lang="en-US" altLang="zh-CN" sz="2000" dirty="0"/>
              <a:t/>
            </a:r>
            <a:br>
              <a:rPr lang="en-US" altLang="zh-CN" sz="2000" dirty="0"/>
            </a:br>
            <a:endParaRPr lang="en-US" altLang="zh-CN" sz="2000" dirty="0"/>
          </a:p>
          <a:p>
            <a:pPr marL="342900" indent="-342900">
              <a:lnSpc>
                <a:spcPct val="150000"/>
              </a:lnSpc>
              <a:buFont typeface="Wingdings" panose="05000000000000000000" pitchFamily="2" charset="2"/>
              <a:buChar char="Ø"/>
            </a:pP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通过全面清查盘点，</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摸清</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我</a:t>
            </a:r>
            <a:r>
              <a:rPr lang="zh-CN" altLang="zh-CN" sz="1800" kern="100" dirty="0" smtClean="0">
                <a:latin typeface="微软雅黑" panose="020B0503020204020204" pitchFamily="34" charset="-122"/>
                <a:ea typeface="微软雅黑" panose="020B0503020204020204" pitchFamily="34" charset="-122"/>
                <a:cs typeface="仿宋" panose="02010609060101010101" pitchFamily="49" charset="-122"/>
              </a:rPr>
              <a:t>校资产</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真实状况</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a:t>
            </a:r>
            <a:endParaRPr lang="en-US" altLang="zh-CN" sz="1800" kern="100" dirty="0">
              <a:latin typeface="微软雅黑" panose="020B0503020204020204" pitchFamily="34" charset="-122"/>
              <a:ea typeface="微软雅黑" panose="020B0503020204020204" pitchFamily="34" charset="-122"/>
              <a:cs typeface="仿宋" panose="02010609060101010101" pitchFamily="49" charset="-122"/>
            </a:endParaRPr>
          </a:p>
          <a:p>
            <a:pPr marL="285750" indent="-285750">
              <a:lnSpc>
                <a:spcPct val="150000"/>
              </a:lnSpc>
              <a:buFont typeface="Wingdings" panose="05000000000000000000" pitchFamily="2" charset="2"/>
              <a:buChar char="Ø"/>
            </a:pP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通过清查发现问题，立行立改，规范管理，总结经验。</a:t>
            </a:r>
            <a:endParaRPr lang="en-US" altLang="zh-CN" sz="1800" kern="100" dirty="0">
              <a:latin typeface="微软雅黑" panose="020B0503020204020204" pitchFamily="34" charset="-122"/>
              <a:ea typeface="微软雅黑" panose="020B0503020204020204" pitchFamily="34" charset="-122"/>
              <a:cs typeface="仿宋" panose="02010609060101010101" pitchFamily="49" charset="-122"/>
            </a:endParaRPr>
          </a:p>
          <a:p>
            <a:pPr marL="285750" indent="-285750">
              <a:lnSpc>
                <a:spcPct val="150000"/>
              </a:lnSpc>
              <a:buFont typeface="Wingdings" panose="05000000000000000000" pitchFamily="2" charset="2"/>
              <a:buChar char="Ø"/>
            </a:pP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促进建立长效机制，充分发挥</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国有资产</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效益，</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保障</a:t>
            </a:r>
            <a:r>
              <a:rPr lang="zh-CN" altLang="en-US" sz="1800" kern="100" dirty="0">
                <a:latin typeface="微软雅黑" panose="020B0503020204020204" pitchFamily="34" charset="-122"/>
                <a:ea typeface="微软雅黑" panose="020B0503020204020204" pitchFamily="34" charset="-122"/>
                <a:cs typeface="仿宋" panose="02010609060101010101" pitchFamily="49" charset="-122"/>
              </a:rPr>
              <a:t>国有资产</a:t>
            </a:r>
            <a:r>
              <a:rPr lang="zh-CN" altLang="zh-CN" sz="1800" kern="100" dirty="0">
                <a:latin typeface="微软雅黑" panose="020B0503020204020204" pitchFamily="34" charset="-122"/>
                <a:ea typeface="微软雅黑" panose="020B0503020204020204" pitchFamily="34" charset="-122"/>
                <a:cs typeface="仿宋" panose="02010609060101010101" pitchFamily="49" charset="-122"/>
              </a:rPr>
              <a:t>安全完整。</a:t>
            </a:r>
            <a:r>
              <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rPr>
              <a:t/>
            </a:r>
            <a:br>
              <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rPr>
            </a:br>
            <a:endParaRPr lang="zh-CN" altLang="en-US" sz="1800" dirty="0">
              <a:latin typeface="微软雅黑" panose="020B0503020204020204" pitchFamily="34" charset="-122"/>
              <a:ea typeface="微软雅黑" panose="020B0503020204020204" pitchFamily="34" charset="-122"/>
              <a:cs typeface="+mn-cs"/>
            </a:endParaRPr>
          </a:p>
        </p:txBody>
      </p:sp>
      <p:pic>
        <p:nvPicPr>
          <p:cNvPr id="8"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27260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0" y="630846"/>
            <a:ext cx="5533389"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b="1" dirty="0"/>
          </a:p>
        </p:txBody>
      </p:sp>
      <p:sp>
        <p:nvSpPr>
          <p:cNvPr id="5" name="išḷïde"/>
          <p:cNvSpPr/>
          <p:nvPr/>
        </p:nvSpPr>
        <p:spPr>
          <a:xfrm>
            <a:off x="0" y="1241410"/>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smtClean="0">
                <a:solidFill>
                  <a:srgbClr val="003F43"/>
                </a:solidFill>
                <a:latin typeface="微软雅黑" panose="020B0503020204020204" charset="-122"/>
                <a:ea typeface="微软雅黑" panose="020B0503020204020204" charset="-122"/>
              </a:rPr>
              <a:t>   3</a:t>
            </a:r>
            <a:r>
              <a:rPr lang="zh-CN" altLang="en-US" sz="3200" b="1" dirty="0" smtClean="0">
                <a:solidFill>
                  <a:srgbClr val="003F43"/>
                </a:solidFill>
                <a:latin typeface="微软雅黑" panose="020B0503020204020204" charset="-122"/>
                <a:ea typeface="微软雅黑" panose="020B0503020204020204" charset="-122"/>
              </a:rPr>
              <a:t>、资产清查盘点工作范围</a:t>
            </a:r>
            <a:endParaRPr lang="zh-CN" altLang="en-US" sz="3200" b="1" dirty="0">
              <a:solidFill>
                <a:srgbClr val="003F43"/>
              </a:solidFill>
              <a:latin typeface="微软雅黑" panose="020B0503020204020204" charset="-122"/>
              <a:ea typeface="微软雅黑" panose="020B0503020204020204" charset="-122"/>
            </a:endParaRPr>
          </a:p>
        </p:txBody>
      </p:sp>
      <p:sp>
        <p:nvSpPr>
          <p:cNvPr id="6" name="标题 5">
            <a:extLst>
              <a:ext uri="{FF2B5EF4-FFF2-40B4-BE49-F238E27FC236}">
                <a16:creationId xmlns="" xmlns:a16="http://schemas.microsoft.com/office/drawing/2014/main" id="{9ECF8EE5-BFA3-4E8D-9285-C5DFE157BDF5}"/>
              </a:ext>
            </a:extLst>
          </p:cNvPr>
          <p:cNvSpPr txBox="1">
            <a:spLocks/>
          </p:cNvSpPr>
          <p:nvPr/>
        </p:nvSpPr>
        <p:spPr>
          <a:xfrm>
            <a:off x="2014534" y="2228034"/>
            <a:ext cx="10515600" cy="305235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rPr>
              <a:t/>
            </a:r>
            <a:br>
              <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rPr>
            </a:br>
            <a:endParaRPr lang="zh-CN" altLang="en-US" sz="1800" dirty="0">
              <a:latin typeface="微软雅黑" panose="020B0503020204020204" pitchFamily="34" charset="-122"/>
              <a:ea typeface="微软雅黑" panose="020B0503020204020204" pitchFamily="34" charset="-122"/>
              <a:cs typeface="+mn-cs"/>
            </a:endParaRPr>
          </a:p>
        </p:txBody>
      </p:sp>
      <p:pic>
        <p:nvPicPr>
          <p:cNvPr id="8"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表格 2"/>
          <p:cNvGraphicFramePr>
            <a:graphicFrameLocks noGrp="1"/>
          </p:cNvGraphicFramePr>
          <p:nvPr>
            <p:extLst>
              <p:ext uri="{D42A27DB-BD31-4B8C-83A1-F6EECF244321}">
                <p14:modId xmlns:p14="http://schemas.microsoft.com/office/powerpoint/2010/main" val="274260958"/>
              </p:ext>
            </p:extLst>
          </p:nvPr>
        </p:nvGraphicFramePr>
        <p:xfrm>
          <a:off x="2639528" y="2861790"/>
          <a:ext cx="7249584" cy="2794005"/>
        </p:xfrm>
        <a:graphic>
          <a:graphicData uri="http://schemas.openxmlformats.org/drawingml/2006/table">
            <a:tbl>
              <a:tblPr>
                <a:tableStyleId>{5C22544A-7EE6-4342-B048-85BDC9FD1C3A}</a:tableStyleId>
              </a:tblPr>
              <a:tblGrid>
                <a:gridCol w="2796678"/>
                <a:gridCol w="2455967"/>
                <a:gridCol w="1996939"/>
              </a:tblGrid>
              <a:tr h="265833">
                <a:tc rowSpan="2">
                  <a:txBody>
                    <a:bodyPr/>
                    <a:lstStyle/>
                    <a:p>
                      <a:pPr algn="ctr" fontAlgn="ctr"/>
                      <a:r>
                        <a:rPr lang="zh-CN" altLang="en-US" sz="1400" b="0" u="none" strike="noStrike" dirty="0">
                          <a:effectLst/>
                          <a:latin typeface="微软雅黑" panose="020B0503020204020204" pitchFamily="34" charset="-122"/>
                          <a:ea typeface="微软雅黑" panose="020B0503020204020204" pitchFamily="34" charset="-122"/>
                        </a:rPr>
                        <a:t>分类</a:t>
                      </a:r>
                      <a:endParaRPr lang="zh-CN" altLang="en-US" sz="14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gridSpan="2">
                  <a:txBody>
                    <a:bodyPr/>
                    <a:lstStyle/>
                    <a:p>
                      <a:pPr algn="ctr" fontAlgn="ctr"/>
                      <a:r>
                        <a:rPr lang="zh-CN" altLang="en-US" sz="1400" b="0" u="none" strike="noStrike" dirty="0">
                          <a:effectLst/>
                          <a:latin typeface="微软雅黑" panose="020B0503020204020204" pitchFamily="34" charset="-122"/>
                          <a:ea typeface="微软雅黑" panose="020B0503020204020204" pitchFamily="34" charset="-122"/>
                        </a:rPr>
                        <a:t>期末数</a:t>
                      </a:r>
                      <a:endParaRPr lang="zh-CN" altLang="en-US" sz="14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hMerge="1">
                  <a:txBody>
                    <a:bodyPr/>
                    <a:lstStyle/>
                    <a:p>
                      <a:endParaRPr lang="zh-CN" altLang="en-US"/>
                    </a:p>
                  </a:txBody>
                  <a:tcPr/>
                </a:tc>
              </a:tr>
              <a:tr h="245673">
                <a:tc vMerge="1">
                  <a:txBody>
                    <a:bodyPr/>
                    <a:lstStyle/>
                    <a:p>
                      <a:endParaRPr lang="zh-CN" altLang="en-US"/>
                    </a:p>
                  </a:txBody>
                  <a:tcPr/>
                </a:tc>
                <a:tc>
                  <a:txBody>
                    <a:bodyPr/>
                    <a:lstStyle/>
                    <a:p>
                      <a:pPr algn="ctr" fontAlgn="ctr"/>
                      <a:r>
                        <a:rPr lang="zh-CN" altLang="en-US" sz="1400" b="0" u="none" strike="noStrike" dirty="0">
                          <a:effectLst/>
                          <a:latin typeface="微软雅黑" panose="020B0503020204020204" pitchFamily="34" charset="-122"/>
                          <a:ea typeface="微软雅黑" panose="020B0503020204020204" pitchFamily="34" charset="-122"/>
                        </a:rPr>
                        <a:t>数量</a:t>
                      </a:r>
                      <a:endParaRPr lang="zh-CN" altLang="en-US" sz="14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zh-CN" altLang="en-US" sz="1400" b="0" u="none" strike="noStrike" dirty="0">
                          <a:effectLst/>
                          <a:latin typeface="微软雅黑" panose="020B0503020204020204" pitchFamily="34" charset="-122"/>
                          <a:ea typeface="微软雅黑" panose="020B0503020204020204" pitchFamily="34" charset="-122"/>
                        </a:rPr>
                        <a:t>原值</a:t>
                      </a:r>
                      <a:endParaRPr lang="zh-CN" altLang="en-US" sz="14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600" b="1" u="none" strike="noStrike" dirty="0">
                          <a:solidFill>
                            <a:srgbClr val="F08000"/>
                          </a:solidFill>
                          <a:effectLst/>
                          <a:latin typeface="微软雅黑" panose="020B0503020204020204" pitchFamily="34" charset="-122"/>
                          <a:ea typeface="微软雅黑" panose="020B0503020204020204" pitchFamily="34" charset="-122"/>
                        </a:rPr>
                        <a:t>合计</a:t>
                      </a:r>
                      <a:endParaRPr lang="zh-CN" altLang="en-US" sz="1600" b="1" i="0" u="none" strike="noStrike" dirty="0">
                        <a:solidFill>
                          <a:srgbClr val="F08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600" b="1" u="none" strike="noStrike" dirty="0">
                          <a:solidFill>
                            <a:srgbClr val="F08000"/>
                          </a:solidFill>
                          <a:effectLst/>
                          <a:latin typeface="微软雅黑" panose="020B0503020204020204" pitchFamily="34" charset="-122"/>
                          <a:ea typeface="微软雅黑" panose="020B0503020204020204" pitchFamily="34" charset="-122"/>
                        </a:rPr>
                        <a:t>287609</a:t>
                      </a:r>
                      <a:endParaRPr lang="en-US" altLang="zh-CN" sz="1600" b="1" i="0" u="none" strike="noStrike" dirty="0">
                        <a:solidFill>
                          <a:srgbClr val="F08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600" b="1" u="none" strike="noStrike" dirty="0">
                          <a:solidFill>
                            <a:srgbClr val="F08000"/>
                          </a:solidFill>
                          <a:effectLst/>
                          <a:latin typeface="微软雅黑" panose="020B0503020204020204" pitchFamily="34" charset="-122"/>
                          <a:ea typeface="微软雅黑" panose="020B0503020204020204" pitchFamily="34" charset="-122"/>
                        </a:rPr>
                        <a:t>809,473.42</a:t>
                      </a:r>
                      <a:endParaRPr lang="en-US" altLang="zh-CN" sz="1600" b="1" i="0" u="none" strike="noStrike" dirty="0">
                        <a:solidFill>
                          <a:srgbClr val="F08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固定资产</a:t>
                      </a:r>
                      <a:endParaRPr lang="zh-CN" altLang="en-US" sz="1200" b="1"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solidFill>
                      <a:schemeClr val="accent2">
                        <a:lumMod val="40000"/>
                        <a:lumOff val="60000"/>
                      </a:schemeClr>
                    </a:solidFill>
                  </a:tcP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287190</a:t>
                      </a:r>
                      <a:endParaRPr lang="en-US" altLang="zh-CN" sz="1200" b="1"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solidFill>
                      <a:schemeClr val="accent2">
                        <a:lumMod val="40000"/>
                        <a:lumOff val="60000"/>
                      </a:schemeClr>
                    </a:solidFill>
                  </a:tcP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804,985.88</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solidFill>
                      <a:schemeClr val="accent2">
                        <a:lumMod val="40000"/>
                        <a:lumOff val="60000"/>
                      </a:schemeClr>
                    </a:solidFill>
                  </a:tcP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房屋及构筑物</a:t>
                      </a:r>
                      <a:endParaRPr lang="zh-CN" altLang="en-US"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200</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338,689.96</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通用设备</a:t>
                      </a:r>
                      <a:endParaRPr lang="zh-CN" altLang="en-US"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114680</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363,234.15</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专用设备</a:t>
                      </a:r>
                      <a:endParaRPr lang="zh-CN" altLang="en-US"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22151</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70,158.66</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文物和陈列品</a:t>
                      </a:r>
                      <a:endParaRPr lang="zh-CN" altLang="en-US"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351</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593.48</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图书、档案</a:t>
                      </a:r>
                      <a:endParaRPr lang="zh-CN" altLang="en-US"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a:effectLst/>
                          <a:latin typeface="微软雅黑" panose="020B0503020204020204" pitchFamily="34" charset="-122"/>
                          <a:ea typeface="微软雅黑" panose="020B0503020204020204" pitchFamily="34" charset="-122"/>
                        </a:rPr>
                        <a:t>3144</a:t>
                      </a:r>
                      <a:endParaRPr lang="en-US" altLang="zh-CN" sz="1200" b="0" i="0" u="none" strike="noStrike">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13,200.05</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a:effectLst/>
                          <a:latin typeface="微软雅黑" panose="020B0503020204020204" pitchFamily="34" charset="-122"/>
                          <a:ea typeface="微软雅黑" panose="020B0503020204020204" pitchFamily="34" charset="-122"/>
                        </a:rPr>
                        <a:t>家具、用具装具及植物</a:t>
                      </a:r>
                      <a:endParaRPr lang="zh-CN" altLang="en-US" sz="1200" b="0" i="0" u="none" strike="noStrike">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a:effectLst/>
                          <a:latin typeface="微软雅黑" panose="020B0503020204020204" pitchFamily="34" charset="-122"/>
                          <a:ea typeface="微软雅黑" panose="020B0503020204020204" pitchFamily="34" charset="-122"/>
                        </a:rPr>
                        <a:t>146664</a:t>
                      </a:r>
                      <a:endParaRPr lang="en-US" altLang="zh-CN" sz="1200" b="0" i="0" u="none" strike="noStrike">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19,109.58</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tc>
              </a:tr>
              <a:tr h="253611">
                <a:tc>
                  <a:txBody>
                    <a:bodyPr/>
                    <a:lstStyle/>
                    <a:p>
                      <a:pPr algn="ctr" fontAlgn="ctr"/>
                      <a:r>
                        <a:rPr lang="zh-CN" altLang="en-US" sz="1200" u="none" strike="noStrike" dirty="0">
                          <a:effectLst/>
                          <a:latin typeface="微软雅黑" panose="020B0503020204020204" pitchFamily="34" charset="-122"/>
                          <a:ea typeface="微软雅黑" panose="020B0503020204020204" pitchFamily="34" charset="-122"/>
                        </a:rPr>
                        <a:t>无形资产</a:t>
                      </a:r>
                      <a:endParaRPr lang="zh-CN" altLang="en-US" sz="1200" b="1"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solidFill>
                      <a:schemeClr val="accent2">
                        <a:lumMod val="40000"/>
                        <a:lumOff val="60000"/>
                      </a:schemeClr>
                    </a:solidFill>
                  </a:tcP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419</a:t>
                      </a:r>
                      <a:endParaRPr lang="en-US" altLang="zh-CN" sz="1200" b="1"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solidFill>
                      <a:schemeClr val="accent2">
                        <a:lumMod val="40000"/>
                        <a:lumOff val="60000"/>
                      </a:schemeClr>
                    </a:solidFill>
                  </a:tcPr>
                </a:tc>
                <a:tc>
                  <a:txBody>
                    <a:bodyPr/>
                    <a:lstStyle/>
                    <a:p>
                      <a:pPr algn="ctr" fontAlgn="ctr"/>
                      <a:r>
                        <a:rPr lang="en-US" altLang="zh-CN" sz="1200" u="none" strike="noStrike" dirty="0">
                          <a:effectLst/>
                          <a:latin typeface="微软雅黑" panose="020B0503020204020204" pitchFamily="34" charset="-122"/>
                          <a:ea typeface="微软雅黑" panose="020B0503020204020204" pitchFamily="34" charset="-122"/>
                        </a:rPr>
                        <a:t>4,487.54</a:t>
                      </a:r>
                      <a:endParaRPr lang="en-US" altLang="zh-CN" sz="1200" b="0" i="0" u="none" strike="noStrike" dirty="0">
                        <a:solidFill>
                          <a:srgbClr val="000000"/>
                        </a:solidFill>
                        <a:effectLst/>
                        <a:latin typeface="微软雅黑" panose="020B0503020204020204" pitchFamily="34" charset="-122"/>
                        <a:ea typeface="微软雅黑" panose="020B0503020204020204" pitchFamily="34" charset="-122"/>
                      </a:endParaRPr>
                    </a:p>
                  </a:txBody>
                  <a:tcPr marL="9525" marR="9525" marT="9525" marB="0" anchor="ctr">
                    <a:solidFill>
                      <a:schemeClr val="accent2">
                        <a:lumMod val="40000"/>
                        <a:lumOff val="60000"/>
                      </a:schemeClr>
                    </a:solidFill>
                  </a:tcPr>
                </a:tc>
              </a:tr>
            </a:tbl>
          </a:graphicData>
        </a:graphic>
      </p:graphicFrame>
      <p:sp>
        <p:nvSpPr>
          <p:cNvPr id="7" name="矩形 6"/>
          <p:cNvSpPr/>
          <p:nvPr/>
        </p:nvSpPr>
        <p:spPr>
          <a:xfrm>
            <a:off x="3403431" y="2244219"/>
            <a:ext cx="5107488" cy="369332"/>
          </a:xfrm>
          <a:prstGeom prst="rect">
            <a:avLst/>
          </a:prstGeom>
        </p:spPr>
        <p:txBody>
          <a:bodyPr wrap="none">
            <a:spAutoFit/>
          </a:bodyPr>
          <a:lstStyle/>
          <a:p>
            <a:r>
              <a:rPr lang="zh-CN" altLang="en-US" dirty="0">
                <a:latin typeface="微软雅黑" panose="020B0503020204020204" pitchFamily="34" charset="-122"/>
                <a:ea typeface="微软雅黑" panose="020B0503020204020204" pitchFamily="34" charset="-122"/>
              </a:rPr>
              <a:t>国有资产分类情况表（截止至</a:t>
            </a:r>
            <a:r>
              <a:rPr lang="en-US" altLang="zh-CN" dirty="0">
                <a:latin typeface="微软雅黑" panose="020B0503020204020204" pitchFamily="34" charset="-122"/>
                <a:ea typeface="微软雅黑" panose="020B0503020204020204" pitchFamily="34" charset="-122"/>
              </a:rPr>
              <a:t>2021</a:t>
            </a:r>
            <a:r>
              <a:rPr lang="zh-CN" altLang="en-US" dirty="0">
                <a:latin typeface="微软雅黑" panose="020B0503020204020204" pitchFamily="34" charset="-122"/>
                <a:ea typeface="微软雅黑" panose="020B0503020204020204" pitchFamily="34" charset="-122"/>
              </a:rPr>
              <a:t>年</a:t>
            </a:r>
            <a:r>
              <a:rPr lang="en-US" altLang="zh-CN" dirty="0">
                <a:latin typeface="微软雅黑" panose="020B0503020204020204" pitchFamily="34" charset="-122"/>
                <a:ea typeface="微软雅黑" panose="020B0503020204020204" pitchFamily="34" charset="-122"/>
              </a:rPr>
              <a:t>8</a:t>
            </a:r>
            <a:r>
              <a:rPr lang="zh-CN" altLang="en-US" dirty="0">
                <a:latin typeface="微软雅黑" panose="020B0503020204020204" pitchFamily="34" charset="-122"/>
                <a:ea typeface="微软雅黑" panose="020B0503020204020204" pitchFamily="34" charset="-122"/>
              </a:rPr>
              <a:t>月</a:t>
            </a:r>
            <a:r>
              <a:rPr lang="en-US" altLang="zh-CN" dirty="0">
                <a:latin typeface="微软雅黑" panose="020B0503020204020204" pitchFamily="34" charset="-122"/>
                <a:ea typeface="微软雅黑" panose="020B0503020204020204" pitchFamily="34" charset="-122"/>
              </a:rPr>
              <a:t>31</a:t>
            </a:r>
            <a:r>
              <a:rPr lang="zh-CN" altLang="en-US" dirty="0">
                <a:latin typeface="微软雅黑" panose="020B0503020204020204" pitchFamily="34" charset="-122"/>
                <a:ea typeface="微软雅黑" panose="020B0503020204020204" pitchFamily="34" charset="-122"/>
              </a:rPr>
              <a:t>日</a:t>
            </a:r>
            <a:r>
              <a:rPr lang="zh-CN" altLang="en-US" b="1" dirty="0">
                <a:latin typeface="微软雅黑" panose="020B0503020204020204" pitchFamily="34" charset="-122"/>
                <a:ea typeface="微软雅黑" panose="020B0503020204020204" pitchFamily="34" charset="-122"/>
              </a:rPr>
              <a:t>）</a:t>
            </a:r>
          </a:p>
        </p:txBody>
      </p:sp>
      <p:sp>
        <p:nvSpPr>
          <p:cNvPr id="9" name="TextBox 8"/>
          <p:cNvSpPr txBox="1"/>
          <p:nvPr/>
        </p:nvSpPr>
        <p:spPr>
          <a:xfrm>
            <a:off x="8873075" y="2607740"/>
            <a:ext cx="1082348" cy="307777"/>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rPr>
              <a:t>单位：万元</a:t>
            </a:r>
            <a:endParaRPr lang="zh-CN" altLang="en-US" sz="1400" dirty="0">
              <a:latin typeface="微软雅黑" panose="020B0503020204020204" pitchFamily="34" charset="-122"/>
              <a:ea typeface="微软雅黑" panose="020B0503020204020204" pitchFamily="34" charset="-122"/>
            </a:endParaRPr>
          </a:p>
        </p:txBody>
      </p:sp>
      <p:sp>
        <p:nvSpPr>
          <p:cNvPr id="10" name="矩形 9"/>
          <p:cNvSpPr/>
          <p:nvPr/>
        </p:nvSpPr>
        <p:spPr>
          <a:xfrm>
            <a:off x="1718198" y="1587109"/>
            <a:ext cx="9771069" cy="369332"/>
          </a:xfrm>
          <a:prstGeom prst="rect">
            <a:avLst/>
          </a:prstGeom>
        </p:spPr>
        <p:txBody>
          <a:bodyPr wrap="square">
            <a:spAutoFit/>
          </a:bodyPr>
          <a:lstStyle/>
          <a:p>
            <a:r>
              <a:rPr lang="zh-CN" altLang="zh-CN" b="1" dirty="0">
                <a:latin typeface="微软雅黑" panose="020B0503020204020204" pitchFamily="34" charset="-122"/>
                <a:ea typeface="微软雅黑" panose="020B0503020204020204" pitchFamily="34" charset="-122"/>
              </a:rPr>
              <a:t>截至</a:t>
            </a:r>
            <a:r>
              <a:rPr lang="en-US" altLang="zh-CN" b="1" dirty="0">
                <a:solidFill>
                  <a:srgbClr val="F08000"/>
                </a:solidFill>
                <a:latin typeface="微软雅黑" panose="020B0503020204020204" pitchFamily="34" charset="-122"/>
                <a:ea typeface="微软雅黑" panose="020B0503020204020204" pitchFamily="34" charset="-122"/>
              </a:rPr>
              <a:t>2021</a:t>
            </a:r>
            <a:r>
              <a:rPr lang="zh-CN" altLang="zh-CN" b="1" dirty="0">
                <a:solidFill>
                  <a:srgbClr val="F08000"/>
                </a:solidFill>
                <a:latin typeface="微软雅黑" panose="020B0503020204020204" pitchFamily="34" charset="-122"/>
                <a:ea typeface="微软雅黑" panose="020B0503020204020204" pitchFamily="34" charset="-122"/>
              </a:rPr>
              <a:t>年</a:t>
            </a:r>
            <a:r>
              <a:rPr lang="en-US" altLang="zh-CN" b="1" dirty="0">
                <a:solidFill>
                  <a:srgbClr val="F08000"/>
                </a:solidFill>
                <a:latin typeface="微软雅黑" panose="020B0503020204020204" pitchFamily="34" charset="-122"/>
                <a:ea typeface="微软雅黑" panose="020B0503020204020204" pitchFamily="34" charset="-122"/>
              </a:rPr>
              <a:t>8</a:t>
            </a:r>
            <a:r>
              <a:rPr lang="zh-CN" altLang="zh-CN" b="1" dirty="0">
                <a:solidFill>
                  <a:srgbClr val="F08000"/>
                </a:solidFill>
                <a:latin typeface="微软雅黑" panose="020B0503020204020204" pitchFamily="34" charset="-122"/>
                <a:ea typeface="微软雅黑" panose="020B0503020204020204" pitchFamily="34" charset="-122"/>
              </a:rPr>
              <a:t>月</a:t>
            </a:r>
            <a:r>
              <a:rPr lang="en-US" altLang="zh-CN" b="1" dirty="0">
                <a:solidFill>
                  <a:srgbClr val="F08000"/>
                </a:solidFill>
                <a:latin typeface="微软雅黑" panose="020B0503020204020204" pitchFamily="34" charset="-122"/>
                <a:ea typeface="微软雅黑" panose="020B0503020204020204" pitchFamily="34" charset="-122"/>
              </a:rPr>
              <a:t>31</a:t>
            </a:r>
            <a:r>
              <a:rPr lang="zh-CN" altLang="zh-CN" b="1" dirty="0">
                <a:solidFill>
                  <a:srgbClr val="F08000"/>
                </a:solidFill>
                <a:latin typeface="微软雅黑" panose="020B0503020204020204" pitchFamily="34" charset="-122"/>
                <a:ea typeface="微软雅黑" panose="020B0503020204020204" pitchFamily="34" charset="-122"/>
              </a:rPr>
              <a:t>日</a:t>
            </a:r>
            <a:r>
              <a:rPr lang="zh-CN" altLang="zh-CN" b="1" dirty="0">
                <a:latin typeface="微软雅黑" panose="020B0503020204020204" pitchFamily="34" charset="-122"/>
                <a:ea typeface="微软雅黑" panose="020B0503020204020204" pitchFamily="34" charset="-122"/>
              </a:rPr>
              <a:t>南方科技大学</a:t>
            </a:r>
            <a:r>
              <a:rPr lang="zh-CN" altLang="zh-CN" b="1" dirty="0">
                <a:solidFill>
                  <a:srgbClr val="F08000"/>
                </a:solidFill>
                <a:latin typeface="微软雅黑" panose="020B0503020204020204" pitchFamily="34" charset="-122"/>
                <a:ea typeface="微软雅黑" panose="020B0503020204020204" pitchFamily="34" charset="-122"/>
              </a:rPr>
              <a:t>固定资产、无形资产</a:t>
            </a:r>
            <a:r>
              <a:rPr lang="zh-CN" altLang="zh-CN" b="1" dirty="0">
                <a:latin typeface="微软雅黑" panose="020B0503020204020204" pitchFamily="34" charset="-122"/>
                <a:ea typeface="微软雅黑" panose="020B0503020204020204" pitchFamily="34" charset="-122"/>
              </a:rPr>
              <a:t>进行全面清查盘点和落实资产管理责任。</a:t>
            </a:r>
            <a:endParaRPr lang="zh-CN" altLang="en-US"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79850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1" y="630846"/>
            <a:ext cx="5285092"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5" name="išḷïde"/>
          <p:cNvSpPr/>
          <p:nvPr/>
        </p:nvSpPr>
        <p:spPr>
          <a:xfrm>
            <a:off x="0" y="1241410"/>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a:solidFill>
                  <a:srgbClr val="003F43"/>
                </a:solidFill>
                <a:latin typeface="微软雅黑" panose="020B0503020204020204" charset="-122"/>
                <a:ea typeface="微软雅黑" panose="020B0503020204020204" charset="-122"/>
              </a:rPr>
              <a:t>4</a:t>
            </a:r>
            <a:r>
              <a:rPr lang="zh-CN" altLang="en-US" sz="3200" b="1" dirty="0" smtClean="0">
                <a:solidFill>
                  <a:srgbClr val="003F43"/>
                </a:solidFill>
                <a:latin typeface="微软雅黑" panose="020B0503020204020204" charset="-122"/>
                <a:ea typeface="微软雅黑" panose="020B0503020204020204" charset="-122"/>
              </a:rPr>
              <a:t>、</a:t>
            </a:r>
            <a:r>
              <a:rPr lang="zh-CN" altLang="en-US" sz="3200" b="1" dirty="0">
                <a:solidFill>
                  <a:srgbClr val="003F43"/>
                </a:solidFill>
                <a:latin typeface="微软雅黑" panose="020B0503020204020204" charset="-122"/>
                <a:ea typeface="微软雅黑" panose="020B0503020204020204" charset="-122"/>
              </a:rPr>
              <a:t>清查盘点工作实施方案</a:t>
            </a:r>
          </a:p>
        </p:txBody>
      </p:sp>
      <p:sp>
        <p:nvSpPr>
          <p:cNvPr id="3" name="文本框 2">
            <a:extLst>
              <a:ext uri="{FF2B5EF4-FFF2-40B4-BE49-F238E27FC236}">
                <a16:creationId xmlns="" xmlns:a16="http://schemas.microsoft.com/office/drawing/2014/main" id="{AA7BE2F9-DDE3-45BB-B7A5-6D067B054655}"/>
              </a:ext>
            </a:extLst>
          </p:cNvPr>
          <p:cNvSpPr txBox="1"/>
          <p:nvPr/>
        </p:nvSpPr>
        <p:spPr>
          <a:xfrm>
            <a:off x="1461794" y="1788910"/>
            <a:ext cx="9479903" cy="360098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实施</a:t>
            </a:r>
            <a:r>
              <a:rPr kumimoji="0" lang="zh-CN" altLang="en-US" sz="1800" b="1"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步骤</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发布任务</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资产办</a:t>
            </a:r>
            <a:r>
              <a:rPr kumimoji="0" lang="zh-CN"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发布</a:t>
            </a:r>
            <a:r>
              <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通过国有资产管理平台发布</a:t>
            </a:r>
            <a:r>
              <a:rPr kumimoji="0" lang="zh-CN"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资产</a:t>
            </a:r>
            <a:r>
              <a:rPr kumimoji="0" lang="zh-CN"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盘点任务</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和</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清查盘点工作指引</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单位自查</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各单位（含资产使用和管理人）接收盘点任务</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，按</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清查盘点工作指引</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要求进行自查，并将自查</a:t>
            </a:r>
            <a:r>
              <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结果通过国有资产管理平台反馈</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给资产办</a:t>
            </a:r>
            <a:r>
              <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a:lnSpc>
                <a:spcPct val="150000"/>
              </a:lnSpc>
              <a:defRPr/>
            </a:pPr>
            <a:r>
              <a:rPr lang="en-US" altLang="zh-CN" b="1" dirty="0" smtClean="0">
                <a:solidFill>
                  <a:srgbClr val="ED7D31">
                    <a:lumMod val="75000"/>
                  </a:srgbClr>
                </a:solidFill>
                <a:latin typeface="微软雅黑" panose="020B0503020204020204" pitchFamily="34" charset="-122"/>
                <a:ea typeface="微软雅黑" panose="020B0503020204020204" pitchFamily="34" charset="-122"/>
              </a:rPr>
              <a:t>3</a:t>
            </a:r>
            <a:r>
              <a:rPr lang="zh-CN" altLang="en-US" dirty="0" smtClean="0">
                <a:solidFill>
                  <a:prstClr val="black"/>
                </a:solidFill>
                <a:latin typeface="微软雅黑" panose="020B0503020204020204" pitchFamily="34" charset="-122"/>
                <a:ea typeface="微软雅黑" panose="020B0503020204020204" pitchFamily="34" charset="-122"/>
                <a:cs typeface="仿宋" panose="02010609060101010101" pitchFamily="49" charset="-122"/>
              </a:rPr>
              <a:t>、</a:t>
            </a:r>
            <a:r>
              <a:rPr lang="zh-CN" altLang="en-US" dirty="0">
                <a:solidFill>
                  <a:srgbClr val="ED7D31">
                    <a:lumMod val="75000"/>
                  </a:srgbClr>
                </a:solidFill>
                <a:latin typeface="微软雅黑" panose="020B0503020204020204" pitchFamily="34" charset="-122"/>
                <a:ea typeface="微软雅黑" panose="020B0503020204020204" pitchFamily="34" charset="-122"/>
              </a:rPr>
              <a:t>复查复核</a:t>
            </a:r>
            <a:r>
              <a:rPr lang="zh-CN" altLang="en-US" dirty="0">
                <a:solidFill>
                  <a:prstClr val="black"/>
                </a:solidFill>
                <a:latin typeface="微软雅黑" panose="020B0503020204020204" pitchFamily="34" charset="-122"/>
                <a:ea typeface="微软雅黑" panose="020B0503020204020204" pitchFamily="34" charset="-122"/>
                <a:cs typeface="仿宋" panose="02010609060101010101" pitchFamily="49" charset="-122"/>
              </a:rPr>
              <a:t>：</a:t>
            </a:r>
            <a:r>
              <a:rPr lang="zh-CN" altLang="en-US" sz="1600" dirty="0">
                <a:solidFill>
                  <a:prstClr val="black"/>
                </a:solidFill>
                <a:latin typeface="微软雅黑" panose="020B0503020204020204" pitchFamily="34" charset="-122"/>
                <a:ea typeface="微软雅黑" panose="020B0503020204020204" pitchFamily="34" charset="-122"/>
              </a:rPr>
              <a:t>资产办通过抽查等方式，对各单位自查结果进行复核</a:t>
            </a:r>
            <a:r>
              <a:rPr lang="zh-CN" altLang="en-US" sz="1600" dirty="0" smtClean="0">
                <a:solidFill>
                  <a:prstClr val="black"/>
                </a:solidFill>
                <a:latin typeface="微软雅黑" panose="020B0503020204020204" pitchFamily="34" charset="-122"/>
                <a:ea typeface="微软雅黑" panose="020B0503020204020204" pitchFamily="34" charset="-122"/>
              </a:rPr>
              <a:t>。</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b="1" dirty="0">
                <a:solidFill>
                  <a:srgbClr val="ED7D31">
                    <a:lumMod val="75000"/>
                  </a:srgbClr>
                </a:solidFill>
                <a:latin typeface="微软雅黑" panose="020B0503020204020204" pitchFamily="34" charset="-122"/>
                <a:ea typeface="微软雅黑" panose="020B0503020204020204" pitchFamily="34" charset="-122"/>
              </a:rPr>
              <a:t>4</a:t>
            </a: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smtClean="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数据整理</a:t>
            </a: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资产办对各单位自查结果进行汇总和数据匹配后，形成清查盘点结果反馈各单位。</a:t>
            </a:r>
            <a:endPar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b="1" dirty="0">
                <a:solidFill>
                  <a:srgbClr val="ED7D31">
                    <a:lumMod val="75000"/>
                  </a:srgbClr>
                </a:solidFill>
                <a:latin typeface="微软雅黑" panose="020B0503020204020204" pitchFamily="34" charset="-122"/>
                <a:ea typeface="微软雅黑" panose="020B0503020204020204" pitchFamily="34" charset="-122"/>
              </a:rPr>
              <a:t>5</a:t>
            </a:r>
            <a:r>
              <a:rPr kumimoji="0" lang="zh-CN" altLang="en-US" sz="18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kumimoji="0" lang="zh-CN" altLang="en-US" sz="1800"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cs typeface="+mn-cs"/>
              </a:rPr>
              <a:t>结果确认</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kumimoji="0" lang="zh-CN" altLang="en-US"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单位确认</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清查盘点结果，并提交资产平台，平台将生成盘点结果统计报告，单位资产管理员和单位负责人打印签字后，交纸质版到资产办。</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pic>
        <p:nvPicPr>
          <p:cNvPr id="8"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0605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1" y="630846"/>
            <a:ext cx="5285092"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b="1" dirty="0"/>
          </a:p>
        </p:txBody>
      </p:sp>
      <p:sp>
        <p:nvSpPr>
          <p:cNvPr id="5" name="išḷïde"/>
          <p:cNvSpPr/>
          <p:nvPr/>
        </p:nvSpPr>
        <p:spPr>
          <a:xfrm>
            <a:off x="0" y="1241410"/>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en-US"/>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a:solidFill>
                  <a:srgbClr val="003F43"/>
                </a:solidFill>
                <a:latin typeface="微软雅黑" panose="020B0503020204020204" charset="-122"/>
                <a:ea typeface="微软雅黑" panose="020B0503020204020204" charset="-122"/>
              </a:rPr>
              <a:t>4</a:t>
            </a:r>
            <a:r>
              <a:rPr lang="zh-CN" altLang="en-US" sz="3200" b="1" dirty="0" smtClean="0">
                <a:solidFill>
                  <a:srgbClr val="003F43"/>
                </a:solidFill>
                <a:latin typeface="微软雅黑" panose="020B0503020204020204" charset="-122"/>
                <a:ea typeface="微软雅黑" panose="020B0503020204020204" charset="-122"/>
              </a:rPr>
              <a:t>、</a:t>
            </a:r>
            <a:r>
              <a:rPr lang="zh-CN" altLang="en-US" sz="3200" b="1" dirty="0">
                <a:solidFill>
                  <a:srgbClr val="003F43"/>
                </a:solidFill>
                <a:latin typeface="微软雅黑" panose="020B0503020204020204" charset="-122"/>
                <a:ea typeface="微软雅黑" panose="020B0503020204020204" charset="-122"/>
              </a:rPr>
              <a:t>清查盘点工作实施方案</a:t>
            </a:r>
          </a:p>
        </p:txBody>
      </p:sp>
      <p:sp>
        <p:nvSpPr>
          <p:cNvPr id="3" name="文本框 2">
            <a:extLst>
              <a:ext uri="{FF2B5EF4-FFF2-40B4-BE49-F238E27FC236}">
                <a16:creationId xmlns="" xmlns:a16="http://schemas.microsoft.com/office/drawing/2014/main" id="{AA7BE2F9-DDE3-45BB-B7A5-6D067B054655}"/>
              </a:ext>
            </a:extLst>
          </p:cNvPr>
          <p:cNvSpPr txBox="1"/>
          <p:nvPr/>
        </p:nvSpPr>
        <p:spPr>
          <a:xfrm>
            <a:off x="1356048" y="1482891"/>
            <a:ext cx="9479903" cy="4550476"/>
          </a:xfrm>
          <a:prstGeom prst="rect">
            <a:avLst/>
          </a:prstGeom>
          <a:noFill/>
        </p:spPr>
        <p:txBody>
          <a:bodyPr wrap="square" rtlCol="0">
            <a:spAutoFit/>
          </a:bodyPr>
          <a:lstStyle/>
          <a:p>
            <a:pPr>
              <a:lnSpc>
                <a:spcPct val="150000"/>
              </a:lnSpc>
              <a:spcBef>
                <a:spcPts val="1200"/>
              </a:spcBef>
            </a:pPr>
            <a:r>
              <a:rPr lang="zh-CN" altLang="en-US" b="1" dirty="0">
                <a:solidFill>
                  <a:schemeClr val="accent2">
                    <a:lumMod val="75000"/>
                  </a:schemeClr>
                </a:solidFill>
                <a:latin typeface="微软雅黑" panose="020B0503020204020204" pitchFamily="34" charset="-122"/>
                <a:ea typeface="微软雅黑" panose="020B0503020204020204" pitchFamily="34" charset="-122"/>
              </a:rPr>
              <a:t>工作重点</a:t>
            </a:r>
            <a:r>
              <a:rPr lang="zh-CN" altLang="en-US" dirty="0">
                <a:latin typeface="微软雅黑" panose="020B0503020204020204" pitchFamily="34" charset="-122"/>
                <a:ea typeface="微软雅黑" panose="020B0503020204020204" pitchFamily="34" charset="-122"/>
              </a:rPr>
              <a:t>：</a:t>
            </a:r>
            <a:endParaRPr lang="en-US" altLang="zh-CN" dirty="0">
              <a:latin typeface="微软雅黑" panose="020B0503020204020204" pitchFamily="34" charset="-122"/>
              <a:ea typeface="微软雅黑" panose="020B0503020204020204" pitchFamily="34" charset="-122"/>
            </a:endParaRPr>
          </a:p>
          <a:p>
            <a:pPr>
              <a:lnSpc>
                <a:spcPct val="150000"/>
              </a:lnSpc>
              <a:spcBef>
                <a:spcPts val="1200"/>
              </a:spcBef>
            </a:pPr>
            <a:r>
              <a:rPr lang="en-US" altLang="zh-CN" b="1" dirty="0">
                <a:solidFill>
                  <a:schemeClr val="accent2">
                    <a:lumMod val="75000"/>
                  </a:schemeClr>
                </a:solidFill>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a:t>
            </a:r>
            <a:r>
              <a:rPr lang="zh-CN" altLang="en-US" dirty="0">
                <a:solidFill>
                  <a:schemeClr val="accent2">
                    <a:lumMod val="75000"/>
                  </a:schemeClr>
                </a:solidFill>
                <a:latin typeface="微软雅黑" panose="020B0503020204020204" pitchFamily="34" charset="-122"/>
                <a:ea typeface="微软雅黑" panose="020B0503020204020204" pitchFamily="34" charset="-122"/>
              </a:rPr>
              <a:t>已变更使用人的资产，补办资产调拨手续</a:t>
            </a:r>
            <a:r>
              <a:rPr lang="zh-CN" altLang="en-US" dirty="0">
                <a:latin typeface="微软雅黑" panose="020B0503020204020204" pitchFamily="34" charset="-122"/>
                <a:ea typeface="微软雅黑" panose="020B0503020204020204" pitchFamily="34" charset="-122"/>
              </a:rPr>
              <a:t>：</a:t>
            </a:r>
            <a:r>
              <a:rPr lang="zh-CN" altLang="en-US" sz="1300" dirty="0">
                <a:latin typeface="微软雅黑" panose="020B0503020204020204" pitchFamily="34" charset="-122"/>
                <a:ea typeface="微软雅黑" panose="020B0503020204020204" pitchFamily="34" charset="-122"/>
              </a:rPr>
              <a:t>对于部分资产已经被其他单位领用，但未进行资产转移登记及账务处理。结合当时调拨的文件及相关签章，明确资产调拔的事实后，由单位及时在资产平台上办理资产调拨。</a:t>
            </a:r>
            <a:endParaRPr lang="en-US" altLang="zh-CN" sz="1300" dirty="0">
              <a:latin typeface="微软雅黑" panose="020B0503020204020204" pitchFamily="34" charset="-122"/>
              <a:ea typeface="微软雅黑" panose="020B0503020204020204" pitchFamily="34" charset="-122"/>
            </a:endParaRPr>
          </a:p>
          <a:p>
            <a:pPr>
              <a:lnSpc>
                <a:spcPct val="150000"/>
              </a:lnSpc>
              <a:spcBef>
                <a:spcPts val="1200"/>
              </a:spcBef>
            </a:pPr>
            <a:r>
              <a:rPr lang="en-US" altLang="zh-CN" b="1" dirty="0">
                <a:solidFill>
                  <a:schemeClr val="accent2">
                    <a:lumMod val="75000"/>
                  </a:schemeClr>
                </a:solidFill>
                <a:latin typeface="微软雅黑" panose="020B0503020204020204" pitchFamily="34" charset="-122"/>
                <a:ea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rPr>
              <a:t>、</a:t>
            </a:r>
            <a:r>
              <a:rPr lang="zh-CN" altLang="en-US" dirty="0">
                <a:solidFill>
                  <a:schemeClr val="accent2">
                    <a:lumMod val="75000"/>
                  </a:schemeClr>
                </a:solidFill>
                <a:latin typeface="微软雅黑" panose="020B0503020204020204" pitchFamily="34" charset="-122"/>
                <a:ea typeface="微软雅黑" panose="020B0503020204020204" pitchFamily="34" charset="-122"/>
              </a:rPr>
              <a:t>盘盈盘亏数据对冲</a:t>
            </a:r>
            <a:r>
              <a:rPr lang="zh-CN" altLang="en-US" dirty="0">
                <a:latin typeface="微软雅黑" panose="020B0503020204020204" pitchFamily="34" charset="-122"/>
                <a:ea typeface="微软雅黑" panose="020B0503020204020204" pitchFamily="34" charset="-122"/>
              </a:rPr>
              <a:t>：</a:t>
            </a:r>
            <a:r>
              <a:rPr lang="zh-CN" altLang="en-US" sz="1300" dirty="0">
                <a:latin typeface="微软雅黑" panose="020B0503020204020204" pitchFamily="34" charset="-122"/>
                <a:ea typeface="微软雅黑" panose="020B0503020204020204" pitchFamily="34" charset="-122"/>
              </a:rPr>
              <a:t>对于盘点的实物固定资产的规格或型号与明细账上的规格或型号不致的情况。把所有</a:t>
            </a:r>
            <a:r>
              <a:rPr lang="zh-CN" altLang="en-US" sz="1300" dirty="0" smtClean="0">
                <a:latin typeface="微软雅黑" panose="020B0503020204020204" pitchFamily="34" charset="-122"/>
                <a:ea typeface="微软雅黑" panose="020B0503020204020204" pitchFamily="34" charset="-122"/>
              </a:rPr>
              <a:t>固定资产进行</a:t>
            </a:r>
            <a:r>
              <a:rPr lang="zh-CN" altLang="en-US" sz="1300" dirty="0">
                <a:latin typeface="微软雅黑" panose="020B0503020204020204" pitchFamily="34" charset="-122"/>
                <a:ea typeface="微软雅黑" panose="020B0503020204020204" pitchFamily="34" charset="-122"/>
              </a:rPr>
              <a:t>盘点汇总后，与固定资产明细账进行核对；对于没有差异的资产进行确认；对于存在差异的，结合盘盈盘亏的实际情况进行沟通，确认后进行盘盈盘亏对冲处理。如果还仍然存在其他的差异，应以实物盘点为准进行账务反映。</a:t>
            </a:r>
            <a:endParaRPr lang="en-US" altLang="zh-CN" sz="1300" dirty="0">
              <a:latin typeface="微软雅黑" panose="020B0503020204020204" pitchFamily="34" charset="-122"/>
              <a:ea typeface="微软雅黑" panose="020B0503020204020204" pitchFamily="34" charset="-122"/>
            </a:endParaRPr>
          </a:p>
          <a:p>
            <a:pPr>
              <a:lnSpc>
                <a:spcPct val="150000"/>
              </a:lnSpc>
              <a:spcBef>
                <a:spcPts val="1200"/>
              </a:spcBef>
            </a:pPr>
            <a:r>
              <a:rPr lang="en-US" altLang="zh-CN" b="1" dirty="0">
                <a:solidFill>
                  <a:schemeClr val="accent2">
                    <a:lumMod val="75000"/>
                  </a:schemeClr>
                </a:solidFill>
                <a:latin typeface="微软雅黑" panose="020B0503020204020204" pitchFamily="34" charset="-122"/>
                <a:ea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rPr>
              <a:t>、</a:t>
            </a:r>
            <a:r>
              <a:rPr lang="zh-CN" altLang="en-US" dirty="0">
                <a:solidFill>
                  <a:schemeClr val="accent2">
                    <a:lumMod val="75000"/>
                  </a:schemeClr>
                </a:solidFill>
                <a:latin typeface="微软雅黑" panose="020B0503020204020204" pitchFamily="34" charset="-122"/>
                <a:ea typeface="微软雅黑" panose="020B0503020204020204" pitchFamily="34" charset="-122"/>
              </a:rPr>
              <a:t>没有使用价值的资产，及时处置</a:t>
            </a:r>
            <a:r>
              <a:rPr lang="zh-CN" altLang="en-US" dirty="0">
                <a:latin typeface="微软雅黑" panose="020B0503020204020204" pitchFamily="34" charset="-122"/>
                <a:ea typeface="微软雅黑" panose="020B0503020204020204" pitchFamily="34" charset="-122"/>
              </a:rPr>
              <a:t>：</a:t>
            </a:r>
            <a:r>
              <a:rPr lang="zh-CN" altLang="en-US" sz="1300" dirty="0">
                <a:latin typeface="微软雅黑" panose="020B0503020204020204" pitchFamily="34" charset="-122"/>
                <a:ea typeface="微软雅黑" panose="020B0503020204020204" pitchFamily="34" charset="-122"/>
              </a:rPr>
              <a:t>部分固定资产已毁损丢失或超过使用年限情况，没有使用价值，达到报废状态却一直挂在帐上，未进行丢失或报废审批流程，未进行账务处理；提请单位根据国有资产处置相关流程进行资产处置申请。</a:t>
            </a:r>
            <a:endParaRPr lang="en-US" altLang="zh-CN" sz="1300" dirty="0">
              <a:latin typeface="微软雅黑" panose="020B0503020204020204" pitchFamily="34" charset="-122"/>
              <a:ea typeface="微软雅黑" panose="020B0503020204020204" pitchFamily="34" charset="-122"/>
            </a:endParaRPr>
          </a:p>
          <a:p>
            <a:pPr>
              <a:lnSpc>
                <a:spcPct val="150000"/>
              </a:lnSpc>
              <a:spcBef>
                <a:spcPts val="1200"/>
              </a:spcBef>
            </a:pPr>
            <a:r>
              <a:rPr lang="en-US" altLang="zh-CN" b="1" dirty="0">
                <a:solidFill>
                  <a:schemeClr val="accent2">
                    <a:lumMod val="75000"/>
                  </a:schemeClr>
                </a:solidFill>
                <a:latin typeface="微软雅黑" panose="020B0503020204020204" pitchFamily="34" charset="-122"/>
                <a:ea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仿宋" panose="02010609060101010101" pitchFamily="49" charset="-122"/>
              </a:rPr>
              <a:t>、</a:t>
            </a:r>
            <a:r>
              <a:rPr lang="zh-CN" altLang="en-US" dirty="0">
                <a:solidFill>
                  <a:schemeClr val="accent2">
                    <a:lumMod val="75000"/>
                  </a:schemeClr>
                </a:solidFill>
                <a:latin typeface="微软雅黑" panose="020B0503020204020204" pitchFamily="34" charset="-122"/>
                <a:ea typeface="微软雅黑" panose="020B0503020204020204" pitchFamily="34" charset="-122"/>
              </a:rPr>
              <a:t>有物无账资产，补办资产入库手续</a:t>
            </a:r>
            <a:r>
              <a:rPr lang="zh-CN" altLang="en-US" dirty="0">
                <a:latin typeface="微软雅黑" panose="020B0503020204020204" pitchFamily="34" charset="-122"/>
                <a:ea typeface="微软雅黑" panose="020B0503020204020204" pitchFamily="34" charset="-122"/>
                <a:cs typeface="仿宋" panose="02010609060101010101" pitchFamily="49" charset="-122"/>
              </a:rPr>
              <a:t>：</a:t>
            </a:r>
            <a:r>
              <a:rPr lang="zh-CN" altLang="en-US" sz="1300" dirty="0">
                <a:latin typeface="微软雅黑" panose="020B0503020204020204" pitchFamily="34" charset="-122"/>
                <a:ea typeface="微软雅黑" panose="020B0503020204020204" pitchFamily="34" charset="-122"/>
              </a:rPr>
              <a:t>盘点过程中发现实物存在但未登记入账资产，核对购进发票确定价值金额，无法取得购进发票和其他充分可靠证据的情况，首先采取按市场公允价值进行估算，确定其金额；无法按市场公允价格入账的实物，则按相关文件规定，以名义价格入账，并对该类资产进行情况说明。</a:t>
            </a:r>
          </a:p>
        </p:txBody>
      </p:sp>
      <p:pic>
        <p:nvPicPr>
          <p:cNvPr id="8"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90087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1" y="630846"/>
            <a:ext cx="5285092"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5" name="išḷïde"/>
          <p:cNvSpPr/>
          <p:nvPr/>
        </p:nvSpPr>
        <p:spPr>
          <a:xfrm>
            <a:off x="0" y="1247631"/>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a:solidFill>
                  <a:srgbClr val="003F43"/>
                </a:solidFill>
                <a:latin typeface="微软雅黑" panose="020B0503020204020204" charset="-122"/>
                <a:ea typeface="微软雅黑" panose="020B0503020204020204" charset="-122"/>
              </a:rPr>
              <a:t>4</a:t>
            </a:r>
            <a:r>
              <a:rPr lang="zh-CN" altLang="en-US" sz="3200" b="1" dirty="0" smtClean="0">
                <a:solidFill>
                  <a:srgbClr val="003F43"/>
                </a:solidFill>
                <a:latin typeface="微软雅黑" panose="020B0503020204020204" charset="-122"/>
                <a:ea typeface="微软雅黑" panose="020B0503020204020204" charset="-122"/>
              </a:rPr>
              <a:t>、</a:t>
            </a:r>
            <a:r>
              <a:rPr lang="zh-CN" altLang="en-US" sz="3200" b="1" dirty="0">
                <a:solidFill>
                  <a:srgbClr val="003F43"/>
                </a:solidFill>
                <a:latin typeface="微软雅黑" panose="020B0503020204020204" charset="-122"/>
                <a:ea typeface="微软雅黑" panose="020B0503020204020204" charset="-122"/>
              </a:rPr>
              <a:t>清查盘点工作实施方案</a:t>
            </a:r>
          </a:p>
        </p:txBody>
      </p:sp>
      <p:sp>
        <p:nvSpPr>
          <p:cNvPr id="3" name="文本框 2">
            <a:extLst>
              <a:ext uri="{FF2B5EF4-FFF2-40B4-BE49-F238E27FC236}">
                <a16:creationId xmlns="" xmlns:a16="http://schemas.microsoft.com/office/drawing/2014/main" id="{AA7BE2F9-DDE3-45BB-B7A5-6D067B054655}"/>
              </a:ext>
            </a:extLst>
          </p:cNvPr>
          <p:cNvSpPr txBox="1"/>
          <p:nvPr/>
        </p:nvSpPr>
        <p:spPr>
          <a:xfrm>
            <a:off x="1461794" y="1526433"/>
            <a:ext cx="9479903" cy="3739485"/>
          </a:xfrm>
          <a:prstGeom prst="rect">
            <a:avLst/>
          </a:prstGeom>
          <a:noFill/>
        </p:spPr>
        <p:txBody>
          <a:bodyPr wrap="square" rtlCol="0">
            <a:spAutoFit/>
          </a:bodyPr>
          <a:lstStyle/>
          <a:p>
            <a:pPr indent="409575" algn="just">
              <a:lnSpc>
                <a:spcPct val="150000"/>
              </a:lnSpc>
            </a:pPr>
            <a:r>
              <a:rPr lang="zh-CN" altLang="en-US" b="1" dirty="0" smtClean="0">
                <a:solidFill>
                  <a:srgbClr val="ED7D31">
                    <a:lumMod val="75000"/>
                  </a:srgbClr>
                </a:solidFill>
                <a:latin typeface="微软雅黑" panose="020B0503020204020204" pitchFamily="34" charset="-122"/>
                <a:ea typeface="微软雅黑" panose="020B0503020204020204" pitchFamily="34" charset="-122"/>
              </a:rPr>
              <a:t>编撰资产</a:t>
            </a:r>
            <a:r>
              <a:rPr lang="zh-CN" altLang="en-US" b="1" dirty="0">
                <a:solidFill>
                  <a:srgbClr val="ED7D31">
                    <a:lumMod val="75000"/>
                  </a:srgbClr>
                </a:solidFill>
                <a:latin typeface="微软雅黑" panose="020B0503020204020204" pitchFamily="34" charset="-122"/>
                <a:ea typeface="微软雅黑" panose="020B0503020204020204" pitchFamily="34" charset="-122"/>
              </a:rPr>
              <a:t>清查报告</a:t>
            </a:r>
            <a:r>
              <a:rPr lang="zh-CN" altLang="en-US" sz="1800" b="1" kern="100" dirty="0">
                <a:effectLst/>
                <a:latin typeface="Calibri" panose="020F0502020204030204" pitchFamily="34" charset="0"/>
                <a:ea typeface="仿宋" panose="02010609060101010101" pitchFamily="49" charset="-122"/>
                <a:cs typeface="仿宋" panose="02010609060101010101" pitchFamily="49" charset="-122"/>
              </a:rPr>
              <a:t>：</a:t>
            </a:r>
            <a:endParaRPr lang="en-US" altLang="zh-CN" sz="1800" b="1" kern="100" dirty="0">
              <a:effectLst/>
              <a:latin typeface="Calibri" panose="020F0502020204030204" pitchFamily="34" charset="0"/>
              <a:ea typeface="仿宋" panose="02010609060101010101" pitchFamily="49" charset="-122"/>
              <a:cs typeface="仿宋" panose="02010609060101010101" pitchFamily="49" charset="-122"/>
            </a:endParaRPr>
          </a:p>
          <a:p>
            <a:pPr indent="406400" algn="just">
              <a:lnSpc>
                <a:spcPct val="150000"/>
              </a:lnSpc>
            </a:pPr>
            <a:r>
              <a:rPr lang="en-US" altLang="zh-CN" sz="1600" b="1" dirty="0">
                <a:solidFill>
                  <a:schemeClr val="accent2">
                    <a:lumMod val="75000"/>
                  </a:schemeClr>
                </a:solidFill>
                <a:latin typeface="微软雅黑" panose="020B0503020204020204" pitchFamily="34" charset="-122"/>
                <a:ea typeface="微软雅黑" panose="020B0503020204020204" pitchFamily="34" charset="-122"/>
              </a:rPr>
              <a:t>1</a:t>
            </a:r>
            <a:r>
              <a:rPr lang="zh-CN" altLang="zh-CN" sz="1600" dirty="0">
                <a:solidFill>
                  <a:schemeClr val="accent2">
                    <a:lumMod val="75000"/>
                  </a:schemeClr>
                </a:solidFill>
                <a:latin typeface="微软雅黑" panose="020B0503020204020204" pitchFamily="34" charset="-122"/>
                <a:ea typeface="微软雅黑" panose="020B0503020204020204" pitchFamily="34" charset="-122"/>
              </a:rPr>
              <a:t>、整理单位资产数据，形成初步报告结论，撰写清查盘点报告初稿</a:t>
            </a:r>
            <a:r>
              <a:rPr lang="zh-CN" altLang="en-US" sz="1600" dirty="0">
                <a:solidFill>
                  <a:schemeClr val="accent2">
                    <a:lumMod val="75000"/>
                  </a:schemeClr>
                </a:solidFill>
                <a:latin typeface="微软雅黑" panose="020B0503020204020204" pitchFamily="34" charset="-122"/>
                <a:ea typeface="微软雅黑" panose="020B0503020204020204" pitchFamily="34" charset="-122"/>
              </a:rPr>
              <a:t>。</a:t>
            </a:r>
            <a:endParaRPr lang="en-US" altLang="zh-CN" sz="1600" dirty="0">
              <a:solidFill>
                <a:schemeClr val="accent2">
                  <a:lumMod val="75000"/>
                </a:schemeClr>
              </a:solidFill>
              <a:latin typeface="微软雅黑" panose="020B0503020204020204" pitchFamily="34" charset="-122"/>
              <a:ea typeface="微软雅黑" panose="020B0503020204020204" pitchFamily="34" charset="-122"/>
            </a:endParaRPr>
          </a:p>
          <a:p>
            <a:pPr indent="406400" algn="just">
              <a:lnSpc>
                <a:spcPct val="150000"/>
              </a:lnSpc>
            </a:pPr>
            <a:r>
              <a:rPr lang="zh-CN" altLang="zh-CN" sz="1600" dirty="0">
                <a:solidFill>
                  <a:prstClr val="black"/>
                </a:solidFill>
                <a:latin typeface="微软雅黑" panose="020B0503020204020204" pitchFamily="34" charset="-122"/>
                <a:ea typeface="微软雅黑" panose="020B0503020204020204" pitchFamily="34" charset="-122"/>
              </a:rPr>
              <a:t>根据清查过程收集和盘点证据，进行数据整理、核对、归集，把实际清查数与账面数进行核对。针对清查出的各种固定资产进行盘盈和盘亏、报废归集。</a:t>
            </a:r>
          </a:p>
          <a:p>
            <a:pPr indent="406400" algn="just">
              <a:lnSpc>
                <a:spcPct val="150000"/>
              </a:lnSpc>
            </a:pPr>
            <a:r>
              <a:rPr lang="en-US" altLang="zh-CN" sz="1600" b="1" dirty="0">
                <a:solidFill>
                  <a:schemeClr val="accent2">
                    <a:lumMod val="75000"/>
                  </a:schemeClr>
                </a:solidFill>
                <a:latin typeface="微软雅黑" panose="020B0503020204020204" pitchFamily="34" charset="-122"/>
                <a:ea typeface="微软雅黑" panose="020B0503020204020204" pitchFamily="34" charset="-122"/>
              </a:rPr>
              <a:t>2</a:t>
            </a:r>
            <a:r>
              <a:rPr lang="zh-CN" altLang="zh-CN" sz="1600" dirty="0">
                <a:solidFill>
                  <a:schemeClr val="accent2">
                    <a:lumMod val="75000"/>
                  </a:schemeClr>
                </a:solidFill>
                <a:latin typeface="微软雅黑" panose="020B0503020204020204" pitchFamily="34" charset="-122"/>
                <a:ea typeface="微软雅黑" panose="020B0503020204020204" pitchFamily="34" charset="-122"/>
              </a:rPr>
              <a:t>、征求意见、修改完善报告。</a:t>
            </a:r>
            <a:endParaRPr lang="en-US" altLang="zh-CN" sz="1600" dirty="0">
              <a:solidFill>
                <a:schemeClr val="accent2">
                  <a:lumMod val="75000"/>
                </a:schemeClr>
              </a:solidFill>
              <a:latin typeface="微软雅黑" panose="020B0503020204020204" pitchFamily="34" charset="-122"/>
              <a:ea typeface="微软雅黑" panose="020B0503020204020204" pitchFamily="34" charset="-122"/>
            </a:endParaRPr>
          </a:p>
          <a:p>
            <a:pPr indent="406400" algn="just">
              <a:lnSpc>
                <a:spcPct val="150000"/>
              </a:lnSpc>
            </a:pPr>
            <a:r>
              <a:rPr lang="zh-CN" altLang="zh-CN" sz="1600" dirty="0">
                <a:solidFill>
                  <a:prstClr val="black"/>
                </a:solidFill>
                <a:latin typeface="微软雅黑" panose="020B0503020204020204" pitchFamily="34" charset="-122"/>
                <a:ea typeface="微软雅黑" panose="020B0503020204020204" pitchFamily="34" charset="-122"/>
              </a:rPr>
              <a:t>针对清查盘点过程中出现的各项问题，提出合理建议，根据最终确定结果，修改完善报告。</a:t>
            </a:r>
          </a:p>
          <a:p>
            <a:pPr indent="406400" algn="just">
              <a:lnSpc>
                <a:spcPct val="150000"/>
              </a:lnSpc>
            </a:pPr>
            <a:r>
              <a:rPr lang="en-US" altLang="zh-CN" sz="1600" b="1" dirty="0">
                <a:solidFill>
                  <a:schemeClr val="accent2">
                    <a:lumMod val="75000"/>
                  </a:schemeClr>
                </a:solidFill>
                <a:latin typeface="微软雅黑" panose="020B0503020204020204" pitchFamily="34" charset="-122"/>
                <a:ea typeface="微软雅黑" panose="020B0503020204020204" pitchFamily="34" charset="-122"/>
              </a:rPr>
              <a:t>3</a:t>
            </a:r>
            <a:r>
              <a:rPr lang="zh-CN" altLang="zh-CN" sz="1600" dirty="0">
                <a:solidFill>
                  <a:schemeClr val="accent2">
                    <a:lumMod val="75000"/>
                  </a:schemeClr>
                </a:solidFill>
                <a:latin typeface="微软雅黑" panose="020B0503020204020204" pitchFamily="34" charset="-122"/>
                <a:ea typeface="微软雅黑" panose="020B0503020204020204" pitchFamily="34" charset="-122"/>
              </a:rPr>
              <a:t>、提交报告，完成资产盘点工作。</a:t>
            </a:r>
          </a:p>
          <a:p>
            <a:pPr indent="406400" algn="just">
              <a:lnSpc>
                <a:spcPct val="150000"/>
              </a:lnSpc>
            </a:pPr>
            <a:r>
              <a:rPr lang="zh-CN" altLang="zh-CN" sz="1600" dirty="0">
                <a:solidFill>
                  <a:prstClr val="black"/>
                </a:solidFill>
                <a:latin typeface="微软雅黑" panose="020B0503020204020204" pitchFamily="34" charset="-122"/>
                <a:ea typeface="微软雅黑" panose="020B0503020204020204" pitchFamily="34" charset="-122"/>
              </a:rPr>
              <a:t>针对资产清查盘点结果，进行报告撰写，明确资产账面信息与实际盘点情况，资产清查盘点报告中将对所发现的合规性及实物管理方面问题进行分析，并提出改进建议。</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pic>
        <p:nvPicPr>
          <p:cNvPr id="8"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785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ïšľídé"/>
          <p:cNvSpPr/>
          <p:nvPr/>
        </p:nvSpPr>
        <p:spPr>
          <a:xfrm>
            <a:off x="537211" y="630846"/>
            <a:ext cx="5285092" cy="661293"/>
          </a:xfrm>
          <a:prstGeom prst="roundRect">
            <a:avLst>
              <a:gd name="adj" fmla="val 50000"/>
            </a:avLst>
          </a:prstGeom>
          <a:gradFill>
            <a:gsLst>
              <a:gs pos="0">
                <a:srgbClr val="FCAC39"/>
              </a:gs>
              <a:gs pos="24000">
                <a:srgbClr val="FFA340"/>
              </a:gs>
              <a:gs pos="56000">
                <a:srgbClr val="FF904E"/>
              </a:gs>
              <a:gs pos="100000">
                <a:srgbClr val="FE865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5" name="išḷïde"/>
          <p:cNvSpPr/>
          <p:nvPr/>
        </p:nvSpPr>
        <p:spPr>
          <a:xfrm>
            <a:off x="0" y="1247631"/>
            <a:ext cx="3309134" cy="5181766"/>
          </a:xfrm>
          <a:custGeom>
            <a:avLst/>
            <a:gdLst>
              <a:gd name="connsiteX0" fmla="*/ 702130 w 3234873"/>
              <a:gd name="connsiteY0" fmla="*/ 0 h 5065486"/>
              <a:gd name="connsiteX1" fmla="*/ 3234873 w 3234873"/>
              <a:gd name="connsiteY1" fmla="*/ 2532743 h 5065486"/>
              <a:gd name="connsiteX2" fmla="*/ 702130 w 3234873"/>
              <a:gd name="connsiteY2" fmla="*/ 5065486 h 5065486"/>
              <a:gd name="connsiteX3" fmla="*/ 191694 w 3234873"/>
              <a:gd name="connsiteY3" fmla="*/ 5014030 h 5065486"/>
              <a:gd name="connsiteX4" fmla="*/ 0 w 3234873"/>
              <a:gd name="connsiteY4" fmla="*/ 4964740 h 5065486"/>
              <a:gd name="connsiteX5" fmla="*/ 0 w 3234873"/>
              <a:gd name="connsiteY5" fmla="*/ 100746 h 5065486"/>
              <a:gd name="connsiteX6" fmla="*/ 191694 w 3234873"/>
              <a:gd name="connsiteY6" fmla="*/ 51456 h 5065486"/>
              <a:gd name="connsiteX7" fmla="*/ 702130 w 3234873"/>
              <a:gd name="connsiteY7" fmla="*/ 0 h 5065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34873" h="5065486">
                <a:moveTo>
                  <a:pt x="702130" y="0"/>
                </a:moveTo>
                <a:cubicBezTo>
                  <a:pt x="2100925" y="0"/>
                  <a:pt x="3234873" y="1133948"/>
                  <a:pt x="3234873" y="2532743"/>
                </a:cubicBezTo>
                <a:cubicBezTo>
                  <a:pt x="3234873" y="3931538"/>
                  <a:pt x="2100925" y="5065486"/>
                  <a:pt x="702130" y="5065486"/>
                </a:cubicBezTo>
                <a:cubicBezTo>
                  <a:pt x="527281" y="5065486"/>
                  <a:pt x="356570" y="5047768"/>
                  <a:pt x="191694" y="5014030"/>
                </a:cubicBezTo>
                <a:lnTo>
                  <a:pt x="0" y="4964740"/>
                </a:lnTo>
                <a:lnTo>
                  <a:pt x="0" y="100746"/>
                </a:lnTo>
                <a:lnTo>
                  <a:pt x="191694" y="51456"/>
                </a:lnTo>
                <a:cubicBezTo>
                  <a:pt x="356570" y="17718"/>
                  <a:pt x="527281" y="0"/>
                  <a:pt x="702130" y="0"/>
                </a:cubicBezTo>
                <a:close/>
              </a:path>
            </a:pathLst>
          </a:custGeom>
          <a:solidFill>
            <a:schemeClr val="bg1">
              <a:lumMod val="9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标题 1"/>
          <p:cNvSpPr>
            <a:spLocks noGrp="1"/>
          </p:cNvSpPr>
          <p:nvPr>
            <p:ph type="title"/>
          </p:nvPr>
        </p:nvSpPr>
        <p:spPr>
          <a:xfrm>
            <a:off x="-1290941" y="298552"/>
            <a:ext cx="8698230" cy="1325880"/>
          </a:xfrm>
        </p:spPr>
        <p:txBody>
          <a:bodyPr>
            <a:normAutofit/>
          </a:bodyPr>
          <a:lstStyle/>
          <a:p>
            <a:pPr algn="ctr"/>
            <a:r>
              <a:rPr lang="en-US" altLang="zh-CN" sz="3200" b="1" dirty="0">
                <a:solidFill>
                  <a:srgbClr val="003F43"/>
                </a:solidFill>
                <a:latin typeface="微软雅黑" panose="020B0503020204020204" charset="-122"/>
                <a:ea typeface="微软雅黑" panose="020B0503020204020204" charset="-122"/>
              </a:rPr>
              <a:t>4</a:t>
            </a:r>
            <a:r>
              <a:rPr lang="zh-CN" altLang="en-US" sz="3200" b="1" dirty="0" smtClean="0">
                <a:solidFill>
                  <a:srgbClr val="003F43"/>
                </a:solidFill>
                <a:latin typeface="微软雅黑" panose="020B0503020204020204" charset="-122"/>
                <a:ea typeface="微软雅黑" panose="020B0503020204020204" charset="-122"/>
              </a:rPr>
              <a:t>、清查</a:t>
            </a:r>
            <a:r>
              <a:rPr lang="zh-CN" altLang="en-US" sz="3200" b="1" dirty="0">
                <a:solidFill>
                  <a:srgbClr val="003F43"/>
                </a:solidFill>
                <a:latin typeface="微软雅黑" panose="020B0503020204020204" charset="-122"/>
                <a:ea typeface="微软雅黑" panose="020B0503020204020204" charset="-122"/>
              </a:rPr>
              <a:t>盘点工作实施方案</a:t>
            </a:r>
          </a:p>
        </p:txBody>
      </p:sp>
      <p:sp>
        <p:nvSpPr>
          <p:cNvPr id="3" name="文本框 2">
            <a:extLst>
              <a:ext uri="{FF2B5EF4-FFF2-40B4-BE49-F238E27FC236}">
                <a16:creationId xmlns="" xmlns:a16="http://schemas.microsoft.com/office/drawing/2014/main" id="{AA7BE2F9-DDE3-45BB-B7A5-6D067B054655}"/>
              </a:ext>
            </a:extLst>
          </p:cNvPr>
          <p:cNvSpPr txBox="1"/>
          <p:nvPr/>
        </p:nvSpPr>
        <p:spPr>
          <a:xfrm>
            <a:off x="1461794" y="1526433"/>
            <a:ext cx="9479903" cy="880369"/>
          </a:xfrm>
          <a:prstGeom prst="rect">
            <a:avLst/>
          </a:prstGeom>
          <a:noFill/>
        </p:spPr>
        <p:txBody>
          <a:bodyPr wrap="square" rtlCol="0">
            <a:spAutoFit/>
          </a:bodyPr>
          <a:lstStyle/>
          <a:p>
            <a:pPr indent="409575" algn="just">
              <a:lnSpc>
                <a:spcPct val="150000"/>
              </a:lnSpc>
            </a:pPr>
            <a:r>
              <a:rPr lang="en-US" altLang="zh-CN" b="1" dirty="0">
                <a:solidFill>
                  <a:srgbClr val="ED7D31">
                    <a:lumMod val="75000"/>
                  </a:srgbClr>
                </a:solidFill>
                <a:latin typeface="微软雅黑" panose="020B0503020204020204" pitchFamily="34" charset="-122"/>
                <a:ea typeface="微软雅黑" panose="020B0503020204020204" pitchFamily="34" charset="-122"/>
              </a:rPr>
              <a:t>2021</a:t>
            </a:r>
            <a:r>
              <a:rPr lang="zh-CN" altLang="en-US" b="1" dirty="0">
                <a:solidFill>
                  <a:srgbClr val="ED7D31">
                    <a:lumMod val="75000"/>
                  </a:srgbClr>
                </a:solidFill>
                <a:latin typeface="微软雅黑" panose="020B0503020204020204" pitchFamily="34" charset="-122"/>
                <a:ea typeface="微软雅黑" panose="020B0503020204020204" pitchFamily="34" charset="-122"/>
              </a:rPr>
              <a:t>年固定资产清查盘点工作时间节点：</a:t>
            </a:r>
            <a:endParaRPr lang="en-US" altLang="zh-CN" b="1" dirty="0">
              <a:solidFill>
                <a:srgbClr val="ED7D31">
                  <a:lumMod val="75000"/>
                </a:srgbClr>
              </a:solidFill>
              <a:latin typeface="微软雅黑" panose="020B0503020204020204" pitchFamily="34" charset="-122"/>
              <a:ea typeface="微软雅黑" panose="020B0503020204020204" pitchFamily="34" charset="-122"/>
            </a:endParaRPr>
          </a:p>
          <a:p>
            <a:pPr indent="409575" algn="just">
              <a:lnSpc>
                <a:spcPct val="150000"/>
              </a:lnSpc>
            </a:pP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
        <p:nvSpPr>
          <p:cNvPr id="14" name="文本框 13">
            <a:extLst>
              <a:ext uri="{FF2B5EF4-FFF2-40B4-BE49-F238E27FC236}">
                <a16:creationId xmlns="" xmlns:a16="http://schemas.microsoft.com/office/drawing/2014/main" id="{604A53D2-F882-48EF-A450-50EAFB754A96}"/>
              </a:ext>
            </a:extLst>
          </p:cNvPr>
          <p:cNvSpPr txBox="1"/>
          <p:nvPr/>
        </p:nvSpPr>
        <p:spPr>
          <a:xfrm>
            <a:off x="1866124" y="1908924"/>
            <a:ext cx="8801878" cy="175432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b="1"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1</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发布任务</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lang="en-US" altLang="zh-CN" b="1" dirty="0">
                <a:effectLst/>
                <a:latin typeface="微软雅黑" panose="020B0503020204020204" pitchFamily="34" charset="-122"/>
                <a:ea typeface="微软雅黑" panose="020B0503020204020204" pitchFamily="34" charset="-122"/>
                <a:cs typeface="仿宋" panose="02010609060101010101" pitchFamily="49" charset="-122"/>
              </a:rPr>
              <a:t>2021</a:t>
            </a:r>
            <a:r>
              <a:rPr lang="zh-CN" altLang="zh-CN" b="1" dirty="0">
                <a:effectLst/>
                <a:latin typeface="微软雅黑" panose="020B0503020204020204" pitchFamily="34" charset="-122"/>
                <a:ea typeface="微软雅黑" panose="020B0503020204020204" pitchFamily="34" charset="-122"/>
                <a:cs typeface="仿宋" panose="02010609060101010101" pitchFamily="49" charset="-122"/>
              </a:rPr>
              <a:t>年</a:t>
            </a:r>
            <a:r>
              <a:rPr lang="en-US" altLang="zh-CN" b="1" dirty="0" smtClean="0">
                <a:effectLst/>
                <a:latin typeface="微软雅黑" panose="020B0503020204020204" pitchFamily="34" charset="-122"/>
                <a:ea typeface="微软雅黑" panose="020B0503020204020204" pitchFamily="34" charset="-122"/>
                <a:cs typeface="仿宋" panose="02010609060101010101" pitchFamily="49" charset="-122"/>
              </a:rPr>
              <a:t>11</a:t>
            </a:r>
            <a:r>
              <a:rPr lang="zh-CN" altLang="zh-CN" b="1" dirty="0" smtClean="0">
                <a:effectLst/>
                <a:latin typeface="微软雅黑" panose="020B0503020204020204" pitchFamily="34" charset="-122"/>
                <a:ea typeface="微软雅黑" panose="020B0503020204020204" pitchFamily="34" charset="-122"/>
                <a:cs typeface="仿宋" panose="02010609060101010101" pitchFamily="49" charset="-122"/>
              </a:rPr>
              <a:t>月</a:t>
            </a:r>
            <a:endParaRPr kumimoji="0" lang="en-US" altLang="zh-CN"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b="1"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2</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单位自查</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lang="en-US" altLang="zh-CN" b="1" dirty="0">
                <a:effectLst/>
                <a:latin typeface="微软雅黑" panose="020B0503020204020204" pitchFamily="34" charset="-122"/>
                <a:ea typeface="微软雅黑" panose="020B0503020204020204" pitchFamily="34" charset="-122"/>
                <a:cs typeface="仿宋" panose="02010609060101010101" pitchFamily="49" charset="-122"/>
              </a:rPr>
              <a:t>2021</a:t>
            </a:r>
            <a:r>
              <a:rPr lang="zh-CN" altLang="zh-CN" b="1" dirty="0">
                <a:effectLst/>
                <a:latin typeface="微软雅黑" panose="020B0503020204020204" pitchFamily="34" charset="-122"/>
                <a:ea typeface="微软雅黑" panose="020B0503020204020204" pitchFamily="34" charset="-122"/>
                <a:cs typeface="仿宋" panose="02010609060101010101" pitchFamily="49" charset="-122"/>
              </a:rPr>
              <a:t>年</a:t>
            </a:r>
            <a:r>
              <a:rPr lang="en-US" altLang="zh-CN" b="1" dirty="0" smtClean="0">
                <a:effectLst/>
                <a:latin typeface="微软雅黑" panose="020B0503020204020204" pitchFamily="34" charset="-122"/>
                <a:ea typeface="微软雅黑" panose="020B0503020204020204" pitchFamily="34" charset="-122"/>
                <a:cs typeface="仿宋" panose="02010609060101010101" pitchFamily="49" charset="-122"/>
              </a:rPr>
              <a:t>11-12</a:t>
            </a:r>
            <a:r>
              <a:rPr lang="zh-CN" altLang="zh-CN" b="1" dirty="0">
                <a:effectLst/>
                <a:latin typeface="微软雅黑" panose="020B0503020204020204" pitchFamily="34" charset="-122"/>
                <a:ea typeface="微软雅黑" panose="020B0503020204020204" pitchFamily="34" charset="-122"/>
                <a:cs typeface="仿宋" panose="02010609060101010101" pitchFamily="49" charset="-122"/>
              </a:rPr>
              <a:t>月</a:t>
            </a:r>
            <a:endParaRPr kumimoji="0" lang="en-US" altLang="zh-CN"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a:p>
            <a:pPr>
              <a:lnSpc>
                <a:spcPct val="150000"/>
              </a:lnSpc>
              <a:defRPr/>
            </a:pPr>
            <a:r>
              <a:rPr kumimoji="0" lang="en-US" altLang="zh-CN" b="1"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3</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kumimoji="0" lang="zh-CN" altLang="en-US"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复查复核：</a:t>
            </a:r>
            <a:r>
              <a:rPr lang="en-US" altLang="zh-CN" b="1" dirty="0">
                <a:effectLst/>
                <a:latin typeface="微软雅黑" panose="020B0503020204020204" pitchFamily="34" charset="-122"/>
                <a:ea typeface="微软雅黑" panose="020B0503020204020204" pitchFamily="34" charset="-122"/>
                <a:cs typeface="仿宋" panose="02010609060101010101" pitchFamily="49" charset="-122"/>
              </a:rPr>
              <a:t>2022</a:t>
            </a:r>
            <a:r>
              <a:rPr lang="zh-CN" altLang="zh-CN" b="1" dirty="0" smtClean="0">
                <a:effectLst/>
                <a:latin typeface="微软雅黑" panose="020B0503020204020204" pitchFamily="34" charset="-122"/>
                <a:ea typeface="微软雅黑" panose="020B0503020204020204" pitchFamily="34" charset="-122"/>
                <a:cs typeface="仿宋" panose="02010609060101010101" pitchFamily="49" charset="-122"/>
              </a:rPr>
              <a:t>年</a:t>
            </a:r>
            <a:r>
              <a:rPr lang="en-US" altLang="zh-CN" b="1" dirty="0" smtClean="0">
                <a:latin typeface="微软雅黑" panose="020B0503020204020204" pitchFamily="34" charset="-122"/>
                <a:ea typeface="微软雅黑" panose="020B0503020204020204" pitchFamily="34" charset="-122"/>
                <a:cs typeface="仿宋" panose="02010609060101010101" pitchFamily="49" charset="-122"/>
              </a:rPr>
              <a:t>1-3</a:t>
            </a:r>
            <a:r>
              <a:rPr lang="zh-CN" altLang="zh-CN" b="1" dirty="0" smtClean="0">
                <a:effectLst/>
                <a:latin typeface="微软雅黑" panose="020B0503020204020204" pitchFamily="34" charset="-122"/>
                <a:ea typeface="微软雅黑" panose="020B0503020204020204" pitchFamily="34" charset="-122"/>
                <a:cs typeface="仿宋" panose="02010609060101010101" pitchFamily="49" charset="-122"/>
              </a:rPr>
              <a:t>月</a:t>
            </a:r>
            <a:endParaRPr lang="en-US" altLang="zh-CN" dirty="0">
              <a:solidFill>
                <a:prstClr val="black"/>
              </a:solidFill>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b="1" dirty="0">
                <a:solidFill>
                  <a:srgbClr val="ED7D31">
                    <a:lumMod val="75000"/>
                  </a:srgbClr>
                </a:solidFill>
                <a:latin typeface="微软雅黑" panose="020B0503020204020204" pitchFamily="34" charset="-122"/>
                <a:ea typeface="微软雅黑" panose="020B0503020204020204" pitchFamily="34" charset="-122"/>
              </a:rPr>
              <a:t>4</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kumimoji="0" lang="zh-CN" altLang="en-US" b="0" i="0" u="none" strike="noStrike" kern="1200" cap="none" spc="0" normalizeH="0" baseline="0" noProof="0" dirty="0">
                <a:ln>
                  <a:noFill/>
                </a:ln>
                <a:solidFill>
                  <a:srgbClr val="ED7D31">
                    <a:lumMod val="75000"/>
                  </a:srgbClr>
                </a:solidFill>
                <a:effectLst/>
                <a:uLnTx/>
                <a:uFillTx/>
                <a:latin typeface="微软雅黑" panose="020B0503020204020204" pitchFamily="34" charset="-122"/>
                <a:ea typeface="微软雅黑" panose="020B0503020204020204" pitchFamily="34" charset="-122"/>
              </a:rPr>
              <a:t>编撰报告</a:t>
            </a:r>
            <a:r>
              <a:rPr kumimoji="0" lang="zh-CN" altLang="en-US"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仿宋" panose="02010609060101010101" pitchFamily="49" charset="-122"/>
              </a:rPr>
              <a:t>：</a:t>
            </a:r>
            <a:r>
              <a:rPr lang="en-US" altLang="zh-CN" b="1" dirty="0">
                <a:effectLst/>
                <a:latin typeface="微软雅黑" panose="020B0503020204020204" pitchFamily="34" charset="-122"/>
                <a:ea typeface="微软雅黑" panose="020B0503020204020204" pitchFamily="34" charset="-122"/>
                <a:cs typeface="仿宋" panose="02010609060101010101" pitchFamily="49" charset="-122"/>
              </a:rPr>
              <a:t>2022</a:t>
            </a:r>
            <a:r>
              <a:rPr lang="zh-CN" altLang="zh-CN" b="1" dirty="0" smtClean="0">
                <a:effectLst/>
                <a:latin typeface="微软雅黑" panose="020B0503020204020204" pitchFamily="34" charset="-122"/>
                <a:ea typeface="微软雅黑" panose="020B0503020204020204" pitchFamily="34" charset="-122"/>
                <a:cs typeface="仿宋" panose="02010609060101010101" pitchFamily="49" charset="-122"/>
              </a:rPr>
              <a:t>年</a:t>
            </a:r>
            <a:r>
              <a:rPr lang="en-US" altLang="zh-CN" b="1" dirty="0">
                <a:latin typeface="微软雅黑" panose="020B0503020204020204" pitchFamily="34" charset="-122"/>
                <a:ea typeface="微软雅黑" panose="020B0503020204020204" pitchFamily="34" charset="-122"/>
                <a:cs typeface="仿宋" panose="02010609060101010101" pitchFamily="49" charset="-122"/>
              </a:rPr>
              <a:t>4</a:t>
            </a:r>
            <a:r>
              <a:rPr lang="zh-CN" altLang="zh-CN" b="1" dirty="0" smtClean="0">
                <a:effectLst/>
                <a:latin typeface="微软雅黑" panose="020B0503020204020204" pitchFamily="34" charset="-122"/>
                <a:ea typeface="微软雅黑" panose="020B0503020204020204" pitchFamily="34" charset="-122"/>
                <a:cs typeface="仿宋" panose="02010609060101010101" pitchFamily="49" charset="-122"/>
              </a:rPr>
              <a:t>月</a:t>
            </a:r>
            <a:endParaRPr kumimoji="0" lang="en-US" altLang="zh-CN"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5" name="文本框 14">
            <a:extLst>
              <a:ext uri="{FF2B5EF4-FFF2-40B4-BE49-F238E27FC236}">
                <a16:creationId xmlns="" xmlns:a16="http://schemas.microsoft.com/office/drawing/2014/main" id="{9FBB38B4-2963-45E9-A20C-AE06C948C7FE}"/>
              </a:ext>
            </a:extLst>
          </p:cNvPr>
          <p:cNvSpPr txBox="1"/>
          <p:nvPr/>
        </p:nvSpPr>
        <p:spPr>
          <a:xfrm>
            <a:off x="1542321" y="4047565"/>
            <a:ext cx="8503298" cy="1892826"/>
          </a:xfrm>
          <a:prstGeom prst="rect">
            <a:avLst/>
          </a:prstGeom>
          <a:noFill/>
        </p:spPr>
        <p:txBody>
          <a:bodyPr wrap="square" rtlCol="0">
            <a:spAutoFit/>
          </a:bodyPr>
          <a:lstStyle/>
          <a:p>
            <a:pPr indent="408305" algn="just"/>
            <a:r>
              <a:rPr lang="zh-CN" altLang="zh-CN" b="1" dirty="0">
                <a:solidFill>
                  <a:srgbClr val="ED7D31">
                    <a:lumMod val="75000"/>
                  </a:srgbClr>
                </a:solidFill>
                <a:latin typeface="微软雅黑" panose="020B0503020204020204" pitchFamily="34" charset="-122"/>
                <a:ea typeface="微软雅黑" panose="020B0503020204020204" pitchFamily="34" charset="-122"/>
              </a:rPr>
              <a:t>工作成果</a:t>
            </a:r>
          </a:p>
          <a:p>
            <a:pPr indent="406400" algn="just">
              <a:lnSpc>
                <a:spcPct val="150000"/>
              </a:lnSpc>
            </a:pPr>
            <a:r>
              <a:rPr lang="en-US" altLang="zh-CN" sz="1800" kern="100" dirty="0">
                <a:effectLst/>
                <a:latin typeface="微软雅黑" panose="020B0503020204020204" pitchFamily="34" charset="-122"/>
                <a:ea typeface="微软雅黑" panose="020B0503020204020204" pitchFamily="34" charset="-122"/>
                <a:cs typeface="仿宋" panose="02010609060101010101" pitchFamily="49" charset="-122"/>
              </a:rPr>
              <a:t>1</a:t>
            </a:r>
            <a:r>
              <a:rPr lang="zh-CN" altLang="en-US" sz="1800" kern="100" dirty="0">
                <a:effectLst/>
                <a:latin typeface="微软雅黑" panose="020B0503020204020204" pitchFamily="34" charset="-122"/>
                <a:ea typeface="微软雅黑" panose="020B0503020204020204" pitchFamily="34" charset="-122"/>
                <a:cs typeface="仿宋" panose="02010609060101010101" pitchFamily="49" charset="-122"/>
              </a:rPr>
              <a:t>、</a:t>
            </a:r>
            <a:r>
              <a:rPr lang="zh-CN" altLang="zh-CN" sz="1800" kern="100" dirty="0">
                <a:effectLst/>
                <a:latin typeface="微软雅黑" panose="020B0503020204020204" pitchFamily="34" charset="-122"/>
                <a:ea typeface="微软雅黑" panose="020B0503020204020204" pitchFamily="34" charset="-122"/>
                <a:cs typeface="仿宋" panose="02010609060101010101" pitchFamily="49" charset="-122"/>
              </a:rPr>
              <a:t>资产盘点表</a:t>
            </a:r>
            <a:endParaRPr lang="zh-CN" alt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p>
            <a:pPr indent="406400" algn="just">
              <a:lnSpc>
                <a:spcPct val="150000"/>
              </a:lnSpc>
            </a:pPr>
            <a:r>
              <a:rPr lang="en-US" altLang="zh-CN" sz="1800" kern="100" dirty="0">
                <a:effectLst/>
                <a:latin typeface="微软雅黑" panose="020B0503020204020204" pitchFamily="34" charset="-122"/>
                <a:ea typeface="微软雅黑" panose="020B0503020204020204" pitchFamily="34" charset="-122"/>
                <a:cs typeface="仿宋" panose="02010609060101010101" pitchFamily="49" charset="-122"/>
              </a:rPr>
              <a:t>2</a:t>
            </a:r>
            <a:r>
              <a:rPr lang="zh-CN" altLang="en-US" sz="1800" kern="100" dirty="0">
                <a:effectLst/>
                <a:latin typeface="微软雅黑" panose="020B0503020204020204" pitchFamily="34" charset="-122"/>
                <a:ea typeface="微软雅黑" panose="020B0503020204020204" pitchFamily="34" charset="-122"/>
                <a:cs typeface="仿宋" panose="02010609060101010101" pitchFamily="49" charset="-122"/>
              </a:rPr>
              <a:t>、</a:t>
            </a:r>
            <a:r>
              <a:rPr lang="zh-CN" altLang="zh-CN" sz="1800" kern="100" dirty="0">
                <a:effectLst/>
                <a:latin typeface="微软雅黑" panose="020B0503020204020204" pitchFamily="34" charset="-122"/>
                <a:ea typeface="微软雅黑" panose="020B0503020204020204" pitchFamily="34" charset="-122"/>
                <a:cs typeface="仿宋" panose="02010609060101010101" pitchFamily="49" charset="-122"/>
              </a:rPr>
              <a:t>资产闲置明细表、资产待报废明细表、资产盘盈明细表、盘亏明细表</a:t>
            </a:r>
            <a:endParaRPr lang="zh-CN" alt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p>
            <a:pPr indent="406400" algn="just">
              <a:lnSpc>
                <a:spcPct val="150000"/>
              </a:lnSpc>
            </a:pPr>
            <a:r>
              <a:rPr lang="en-US" altLang="zh-CN" sz="1800" kern="100" dirty="0">
                <a:effectLst/>
                <a:latin typeface="微软雅黑" panose="020B0503020204020204" pitchFamily="34" charset="-122"/>
                <a:ea typeface="微软雅黑" panose="020B0503020204020204" pitchFamily="34" charset="-122"/>
                <a:cs typeface="仿宋" panose="02010609060101010101" pitchFamily="49" charset="-122"/>
              </a:rPr>
              <a:t>3</a:t>
            </a:r>
            <a:r>
              <a:rPr lang="zh-CN" altLang="en-US" sz="1800" kern="100" dirty="0">
                <a:effectLst/>
                <a:latin typeface="微软雅黑" panose="020B0503020204020204" pitchFamily="34" charset="-122"/>
                <a:ea typeface="微软雅黑" panose="020B0503020204020204" pitchFamily="34" charset="-122"/>
                <a:cs typeface="仿宋" panose="02010609060101010101" pitchFamily="49" charset="-122"/>
              </a:rPr>
              <a:t>、</a:t>
            </a:r>
            <a:r>
              <a:rPr lang="zh-CN" altLang="zh-CN" sz="1800" kern="100" dirty="0">
                <a:effectLst/>
                <a:latin typeface="微软雅黑" panose="020B0503020204020204" pitchFamily="34" charset="-122"/>
                <a:ea typeface="微软雅黑" panose="020B0503020204020204" pitchFamily="34" charset="-122"/>
                <a:cs typeface="仿宋" panose="02010609060101010101" pitchFamily="49" charset="-122"/>
              </a:rPr>
              <a:t>资产清查盘点报告</a:t>
            </a:r>
            <a:endParaRPr lang="zh-CN" altLang="zh-CN" sz="1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p>
            <a:endParaRPr lang="zh-CN" altLang="en-US" dirty="0"/>
          </a:p>
        </p:txBody>
      </p:sp>
      <p:pic>
        <p:nvPicPr>
          <p:cNvPr id="9" name="Picture 3" descr="Y:\to劳湘雯\60922030386624889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5264" y="5712655"/>
            <a:ext cx="3101063" cy="86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6275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A_矩形 5"/>
          <p:cNvSpPr/>
          <p:nvPr>
            <p:custDataLst>
              <p:tags r:id="rId1"/>
            </p:custDataLst>
          </p:nvPr>
        </p:nvSpPr>
        <p:spPr>
          <a:xfrm>
            <a:off x="1020657" y="1986280"/>
            <a:ext cx="10151533" cy="1890607"/>
          </a:xfrm>
          <a:prstGeom prst="rect">
            <a:avLst/>
          </a:prstGeom>
          <a:solidFill>
            <a:srgbClr val="ED6C00"/>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rgbClr val="FF0000"/>
              </a:solidFill>
            </a:endParaRPr>
          </a:p>
        </p:txBody>
      </p:sp>
      <p:sp>
        <p:nvSpPr>
          <p:cNvPr id="8" name="PA_矩形 7"/>
          <p:cNvSpPr/>
          <p:nvPr>
            <p:custDataLst>
              <p:tags r:id="rId2"/>
            </p:custDataLst>
          </p:nvPr>
        </p:nvSpPr>
        <p:spPr>
          <a:xfrm>
            <a:off x="5086351" y="2202703"/>
            <a:ext cx="2019300" cy="1014730"/>
          </a:xfrm>
          <a:prstGeom prst="rect">
            <a:avLst/>
          </a:prstGeom>
        </p:spPr>
        <p:txBody>
          <a:bodyPr wrap="none">
            <a:spAutoFit/>
          </a:bodyPr>
          <a:lstStyle/>
          <a:p>
            <a:pPr algn="ctr"/>
            <a:r>
              <a:rPr lang="zh-CN" altLang="en-US" sz="6000" b="1" kern="0" spc="225">
                <a:solidFill>
                  <a:prstClr val="white"/>
                </a:solidFill>
                <a:latin typeface="微软雅黑" panose="020B0503020204020204" charset="-122"/>
                <a:ea typeface="微软雅黑" panose="020B0503020204020204" charset="-122"/>
              </a:rPr>
              <a:t>谢 谢</a:t>
            </a:r>
          </a:p>
        </p:txBody>
      </p:sp>
      <p:sp>
        <p:nvSpPr>
          <p:cNvPr id="9" name="PA_矩形 8"/>
          <p:cNvSpPr/>
          <p:nvPr>
            <p:custDataLst>
              <p:tags r:id="rId3"/>
            </p:custDataLst>
          </p:nvPr>
        </p:nvSpPr>
        <p:spPr>
          <a:xfrm>
            <a:off x="5056188" y="3161915"/>
            <a:ext cx="2079625" cy="337185"/>
          </a:xfrm>
          <a:prstGeom prst="rect">
            <a:avLst/>
          </a:prstGeom>
        </p:spPr>
        <p:txBody>
          <a:bodyPr wrap="none">
            <a:spAutoFit/>
          </a:bodyPr>
          <a:lstStyle/>
          <a:p>
            <a:pPr algn="ctr"/>
            <a:r>
              <a:rPr lang="en-US" altLang="zh-CN" sz="1600" kern="0" spc="600">
                <a:solidFill>
                  <a:prstClr val="white"/>
                </a:solidFill>
                <a:latin typeface="微软雅黑" panose="020B0503020204020204" charset="-122"/>
                <a:ea typeface="微软雅黑" panose="020B0503020204020204" charset="-122"/>
              </a:rPr>
              <a:t>THANK YOU</a:t>
            </a:r>
          </a:p>
        </p:txBody>
      </p:sp>
      <p:cxnSp>
        <p:nvCxnSpPr>
          <p:cNvPr id="16" name="PA_直接连接符 15"/>
          <p:cNvCxnSpPr/>
          <p:nvPr>
            <p:custDataLst>
              <p:tags r:id="rId4"/>
            </p:custDataLst>
          </p:nvPr>
        </p:nvCxnSpPr>
        <p:spPr>
          <a:xfrm>
            <a:off x="5861956" y="3730171"/>
            <a:ext cx="46808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A" val="v4.1.3"/>
</p:tagLst>
</file>

<file path=ppt/tags/tag2.xml><?xml version="1.0" encoding="utf-8"?>
<p:tagLst xmlns:a="http://schemas.openxmlformats.org/drawingml/2006/main" xmlns:r="http://schemas.openxmlformats.org/officeDocument/2006/relationships" xmlns:p="http://schemas.openxmlformats.org/presentationml/2006/main">
  <p:tag name="PA" val="v4.1.3"/>
</p:tagLst>
</file>

<file path=ppt/tags/tag3.xml><?xml version="1.0" encoding="utf-8"?>
<p:tagLst xmlns:a="http://schemas.openxmlformats.org/drawingml/2006/main" xmlns:r="http://schemas.openxmlformats.org/officeDocument/2006/relationships" xmlns:p="http://schemas.openxmlformats.org/presentationml/2006/main">
  <p:tag name="PA" val="v4.1.3"/>
</p:tagLst>
</file>

<file path=ppt/tags/tag4.xml><?xml version="1.0" encoding="utf-8"?>
<p:tagLst xmlns:a="http://schemas.openxmlformats.org/drawingml/2006/main" xmlns:r="http://schemas.openxmlformats.org/officeDocument/2006/relationships" xmlns:p="http://schemas.openxmlformats.org/presentationml/2006/main">
  <p:tag name="PA" val="v4.1.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3662</TotalTime>
  <Words>876</Words>
  <Application>Microsoft Office PowerPoint</Application>
  <PresentationFormat>自定义</PresentationFormat>
  <Paragraphs>96</Paragraphs>
  <Slides>10</Slides>
  <Notes>7</Notes>
  <HiddenSlides>0</HiddenSlides>
  <MMClips>0</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Office 主题</vt:lpstr>
      <vt:lpstr>PowerPoint 演示文稿</vt:lpstr>
      <vt:lpstr>PowerPoint 演示文稿</vt:lpstr>
      <vt:lpstr>1、背景情况</vt:lpstr>
      <vt:lpstr>2、工作目标</vt:lpstr>
      <vt:lpstr>   3、资产清查盘点工作范围</vt:lpstr>
      <vt:lpstr>4、清查盘点工作实施方案</vt:lpstr>
      <vt:lpstr>4、清查盘点工作实施方案</vt:lpstr>
      <vt:lpstr>4、清查盘点工作实施方案</vt:lpstr>
      <vt:lpstr>4、清查盘点工作实施方案</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admin</cp:lastModifiedBy>
  <cp:revision>237</cp:revision>
  <cp:lastPrinted>2021-08-20T06:26:36Z</cp:lastPrinted>
  <dcterms:created xsi:type="dcterms:W3CDTF">2019-05-13T01:18:00Z</dcterms:created>
  <dcterms:modified xsi:type="dcterms:W3CDTF">2021-11-12T09:41:00Z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2052-10.1.0.7697</vt:lpwstr>
  </property>
  <property fmtid="{D5CDD505-2E9C-101B-9397-08002B2CF9AE}" pid="3" name="KSORubyTemplateID">
    <vt:lpwstr>2</vt:lpwstr>
  </property>
</Properties>
</file>